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embeddings/oleObject12.bin" ContentType="application/vnd.openxmlformats-officedocument.oleObject"/>
  <Override PartName="/ppt/embeddings/oleObject30.bin" ContentType="application/vnd.openxmlformats-officedocument.oleObject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embeddings/oleObject8.bin" ContentType="application/vnd.openxmlformats-officedocument.oleObject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embeddings/oleObject4.bin" ContentType="application/vnd.openxmlformats-officedocument.oleObject"/>
  <Override PartName="/ppt/embeddings/oleObject28.bin" ContentType="application/vnd.openxmlformats-officedocument.oleObjec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embeddings/oleObject17.bin" ContentType="application/vnd.openxmlformats-officedocument.oleObject"/>
  <Override PartName="/ppt/embeddings/oleObject35.bin" ContentType="application/vnd.openxmlformats-officedocument.oleObject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embeddings/oleObject24.bin" ContentType="application/vnd.openxmlformats-officedocument.oleObject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legacyDiagramText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embeddings/oleObject13.bin" ContentType="application/vnd.openxmlformats-officedocument.oleObject"/>
  <Override PartName="/ppt/embeddings/oleObject31.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embeddings/oleObject20.bin" ContentType="application/vnd.openxmlformats-officedocument.oleObject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embeddings/oleObject9.bin" ContentType="application/vnd.openxmlformats-officedocument.oleObject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embeddings/oleObject7.bin" ContentType="application/vnd.openxmlformats-officedocument.oleObject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embeddings/oleObject5.bin" ContentType="application/vnd.openxmlformats-officedocument.oleObject"/>
  <Override PartName="/ppt/embeddings/oleObject29.bin" ContentType="application/vnd.openxmlformats-officedocument.oleObject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embeddings/oleObject3.bin" ContentType="application/vnd.openxmlformats-officedocument.oleObject"/>
  <Override PartName="/ppt/diagrams/data5.xml" ContentType="application/vnd.openxmlformats-officedocument.drawingml.diagramData+xml"/>
  <Override PartName="/ppt/embeddings/oleObject18.bin" ContentType="application/vnd.openxmlformats-officedocument.oleObject"/>
  <Override PartName="/ppt/embeddings/oleObject27.bin" ContentType="application/vnd.openxmlformats-officedocument.oleObject"/>
  <Override PartName="/ppt/diagrams/data3.xml" ContentType="application/vnd.openxmlformats-officedocument.drawingml.diagramData+xml"/>
  <Override PartName="/ppt/embeddings/oleObject1.bin" ContentType="application/vnd.openxmlformats-officedocument.oleObject"/>
  <Override PartName="/ppt/diagrams/colors5.xml" ContentType="application/vnd.openxmlformats-officedocument.drawingml.diagramColors+xml"/>
  <Override PartName="/ppt/notesSlides/notesSlide6.xml" ContentType="application/vnd.openxmlformats-officedocument.presentationml.notesSlide+xml"/>
  <Override PartName="/ppt/embeddings/oleObject16.bin" ContentType="application/vnd.openxmlformats-officedocument.oleObject"/>
  <Override PartName="/ppt/embeddings/oleObject25.bin" ContentType="application/vnd.openxmlformats-officedocument.oleObject"/>
  <Override PartName="/ppt/embeddings/oleObject34.bin" ContentType="application/vnd.openxmlformats-officedocument.oleObject"/>
  <Override PartName="/ppt/embeddings/oleObject36.bin" ContentType="application/vnd.openxmlformats-officedocument.oleObject"/>
  <Override PartName="/ppt/legacyDocTextInfo.bin" ContentType="application/vnd.ms-office.legacyDocTextInfo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embeddings/oleObject14.bin" ContentType="application/vnd.openxmlformats-officedocument.oleObject"/>
  <Override PartName="/ppt/embeddings/oleObject23.bin" ContentType="application/vnd.openxmlformats-officedocument.oleObject"/>
  <Override PartName="/ppt/embeddings/oleObject32.bin" ContentType="application/vnd.openxmlformats-officedocument.oleObject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embeddings/oleObject21.bin" ContentType="application/vnd.openxmlformats-officedocument.oleObject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embeddings/oleObject10.bin" ContentType="application/vnd.openxmlformats-officedocument.oleObject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embeddings/oleObject6.bin" ContentType="application/vnd.openxmlformats-officedocument.oleObject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embeddings/oleObject19.bin" ContentType="application/vnd.openxmlformats-officedocument.oleObject"/>
  <Override PartName="/ppt/embeddings/oleObject2.bin" ContentType="application/vnd.openxmlformats-officedocument.oleObject"/>
  <Override PartName="/ppt/embeddings/oleObject26.bin" ContentType="application/vnd.openxmlformats-officedocument.oleObject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embeddings/oleObject15.bin" ContentType="application/vnd.openxmlformats-officedocument.oleObject"/>
  <Override PartName="/ppt/embeddings/oleObject33.bin" ContentType="application/vnd.openxmlformats-officedocument.oleObject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embeddings/oleObject11.bin" ContentType="application/vnd.openxmlformats-officedocument.oleObject"/>
  <Override PartName="/ppt/embeddings/oleObject22.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2" r:id="rId1"/>
  </p:sldMasterIdLst>
  <p:notesMasterIdLst>
    <p:notesMasterId r:id="rId61"/>
  </p:notesMasterIdLst>
  <p:sldIdLst>
    <p:sldId id="256" r:id="rId2"/>
    <p:sldId id="293" r:id="rId3"/>
    <p:sldId id="294" r:id="rId4"/>
    <p:sldId id="262" r:id="rId5"/>
    <p:sldId id="295" r:id="rId6"/>
    <p:sldId id="267" r:id="rId7"/>
    <p:sldId id="268" r:id="rId8"/>
    <p:sldId id="265" r:id="rId9"/>
    <p:sldId id="266" r:id="rId10"/>
    <p:sldId id="271" r:id="rId11"/>
    <p:sldId id="272" r:id="rId12"/>
    <p:sldId id="273" r:id="rId13"/>
    <p:sldId id="275" r:id="rId14"/>
    <p:sldId id="285" r:id="rId15"/>
    <p:sldId id="269" r:id="rId16"/>
    <p:sldId id="270" r:id="rId17"/>
    <p:sldId id="276" r:id="rId18"/>
    <p:sldId id="278" r:id="rId19"/>
    <p:sldId id="280" r:id="rId20"/>
    <p:sldId id="281" r:id="rId21"/>
    <p:sldId id="283" r:id="rId22"/>
    <p:sldId id="286" r:id="rId23"/>
    <p:sldId id="290" r:id="rId24"/>
    <p:sldId id="288" r:id="rId25"/>
    <p:sldId id="282" r:id="rId26"/>
    <p:sldId id="296" r:id="rId27"/>
    <p:sldId id="297" r:id="rId28"/>
    <p:sldId id="298" r:id="rId29"/>
    <p:sldId id="299" r:id="rId30"/>
    <p:sldId id="300" r:id="rId31"/>
    <p:sldId id="310" r:id="rId32"/>
    <p:sldId id="301" r:id="rId33"/>
    <p:sldId id="302" r:id="rId34"/>
    <p:sldId id="311" r:id="rId35"/>
    <p:sldId id="303" r:id="rId36"/>
    <p:sldId id="304" r:id="rId37"/>
    <p:sldId id="305" r:id="rId38"/>
    <p:sldId id="306" r:id="rId39"/>
    <p:sldId id="309" r:id="rId40"/>
    <p:sldId id="307" r:id="rId41"/>
    <p:sldId id="308" r:id="rId42"/>
    <p:sldId id="291" r:id="rId43"/>
    <p:sldId id="277" r:id="rId44"/>
    <p:sldId id="312" r:id="rId45"/>
    <p:sldId id="313" r:id="rId46"/>
    <p:sldId id="314" r:id="rId47"/>
    <p:sldId id="315" r:id="rId48"/>
    <p:sldId id="316" r:id="rId49"/>
    <p:sldId id="317" r:id="rId50"/>
    <p:sldId id="318" r:id="rId51"/>
    <p:sldId id="319" r:id="rId52"/>
    <p:sldId id="320" r:id="rId53"/>
    <p:sldId id="321" r:id="rId54"/>
    <p:sldId id="322" r:id="rId55"/>
    <p:sldId id="323" r:id="rId56"/>
    <p:sldId id="324" r:id="rId57"/>
    <p:sldId id="325" r:id="rId58"/>
    <p:sldId id="326" r:id="rId59"/>
    <p:sldId id="327" r:id="rId60"/>
  </p:sldIdLst>
  <p:sldSz cx="9144000" cy="6858000" type="screen4x3"/>
  <p:notesSz cx="7099300" cy="10234613"/>
  <p:defaultTextStyle>
    <a:defPPr>
      <a:defRPr lang="en-GB"/>
    </a:defPPr>
    <a:lvl1pPr algn="l" defTabSz="449263" rtl="0" fontAlgn="base">
      <a:lnSpc>
        <a:spcPct val="10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1pPr>
    <a:lvl2pPr marL="457200" algn="l" defTabSz="449263" rtl="0" fontAlgn="base">
      <a:lnSpc>
        <a:spcPct val="10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2pPr>
    <a:lvl3pPr marL="914400" algn="l" defTabSz="449263" rtl="0" fontAlgn="base">
      <a:lnSpc>
        <a:spcPct val="10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3pPr>
    <a:lvl4pPr marL="1371600" algn="l" defTabSz="449263" rtl="0" fontAlgn="base">
      <a:lnSpc>
        <a:spcPct val="10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4pPr>
    <a:lvl5pPr marL="1828800" algn="l" defTabSz="449263" rtl="0" fontAlgn="base">
      <a:lnSpc>
        <a:spcPct val="10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476D9B"/>
    <a:srgbClr val="278937"/>
    <a:srgbClr val="680000"/>
    <a:srgbClr val="005024"/>
    <a:srgbClr val="7395BF"/>
    <a:srgbClr val="699DB7"/>
    <a:srgbClr val="A59A8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32" autoAdjust="0"/>
    <p:restoredTop sz="75269" autoAdjust="0"/>
  </p:normalViewPr>
  <p:slideViewPr>
    <p:cSldViewPr>
      <p:cViewPr>
        <p:scale>
          <a:sx n="100" d="100"/>
          <a:sy n="100" d="100"/>
        </p:scale>
        <p:origin x="540" y="109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-1920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microsoft.com/office/2006/relationships/legacyDocTextInfo" Target="legacyDocTextInfo.bin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E121FD-02AD-4EC1-80BF-16B36DD75A09}" type="doc">
      <dgm:prSet loTypeId="urn:microsoft.com/office/officeart/2005/8/layout/vList5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de-DE"/>
        </a:p>
      </dgm:t>
    </dgm:pt>
    <dgm:pt modelId="{6C251F2B-CEFA-4826-BB35-196EE815E1E7}">
      <dgm:prSet phldrT="[Text]"/>
      <dgm:spPr/>
      <dgm:t>
        <a:bodyPr/>
        <a:lstStyle/>
        <a:p>
          <a:r>
            <a:rPr lang="de-DE" dirty="0" smtClean="0"/>
            <a:t>Führungs-</a:t>
          </a:r>
          <a:br>
            <a:rPr lang="de-DE" dirty="0" smtClean="0"/>
          </a:br>
          <a:r>
            <a:rPr lang="de-DE" dirty="0" err="1" smtClean="0"/>
            <a:t>tätigkeiten</a:t>
          </a:r>
          <a:endParaRPr lang="de-DE" dirty="0"/>
        </a:p>
      </dgm:t>
    </dgm:pt>
    <dgm:pt modelId="{A01C2FB5-E2AB-4707-9B68-6A25349F9C88}" type="parTrans" cxnId="{365F246F-ED1D-49E3-BD6C-7478F9506249}">
      <dgm:prSet/>
      <dgm:spPr/>
      <dgm:t>
        <a:bodyPr/>
        <a:lstStyle/>
        <a:p>
          <a:endParaRPr lang="de-DE"/>
        </a:p>
      </dgm:t>
    </dgm:pt>
    <dgm:pt modelId="{0A277E89-C5B4-4319-BBD7-4918577F5863}" type="sibTrans" cxnId="{365F246F-ED1D-49E3-BD6C-7478F9506249}">
      <dgm:prSet/>
      <dgm:spPr/>
      <dgm:t>
        <a:bodyPr/>
        <a:lstStyle/>
        <a:p>
          <a:endParaRPr lang="de-DE"/>
        </a:p>
      </dgm:t>
    </dgm:pt>
    <dgm:pt modelId="{1784BE06-30FB-4636-9FE9-AA0F60519B39}">
      <dgm:prSet/>
      <dgm:spPr/>
      <dgm:t>
        <a:bodyPr/>
        <a:lstStyle/>
        <a:p>
          <a:r>
            <a:rPr lang="de-DE" dirty="0" smtClean="0"/>
            <a:t>Aufbau von Kommunikationsbeziehungen</a:t>
          </a:r>
          <a:endParaRPr lang="de-DE" dirty="0"/>
        </a:p>
      </dgm:t>
    </dgm:pt>
    <dgm:pt modelId="{6BB0F82F-5296-40D9-9162-6259BDD46FCA}" type="parTrans" cxnId="{5C539237-9B34-4A39-83B1-1B7EC2D2EFF6}">
      <dgm:prSet/>
      <dgm:spPr/>
      <dgm:t>
        <a:bodyPr/>
        <a:lstStyle/>
        <a:p>
          <a:endParaRPr lang="de-DE"/>
        </a:p>
      </dgm:t>
    </dgm:pt>
    <dgm:pt modelId="{D2E95D38-97A2-4965-A405-F2453F58875A}" type="sibTrans" cxnId="{5C539237-9B34-4A39-83B1-1B7EC2D2EFF6}">
      <dgm:prSet/>
      <dgm:spPr/>
      <dgm:t>
        <a:bodyPr/>
        <a:lstStyle/>
        <a:p>
          <a:endParaRPr lang="de-DE"/>
        </a:p>
      </dgm:t>
    </dgm:pt>
    <dgm:pt modelId="{95D51417-C8BB-4716-AE43-D481B98A0AA7}">
      <dgm:prSet/>
      <dgm:spPr/>
      <dgm:t>
        <a:bodyPr/>
        <a:lstStyle/>
        <a:p>
          <a:r>
            <a:rPr lang="de-DE" dirty="0" smtClean="0"/>
            <a:t>Aufnahme und Verbreitung von Informationen</a:t>
          </a:r>
          <a:endParaRPr lang="de-DE" dirty="0"/>
        </a:p>
      </dgm:t>
    </dgm:pt>
    <dgm:pt modelId="{4A940A70-DFCA-4707-B828-61FBEA52902B}" type="parTrans" cxnId="{16F998C3-A27C-49B5-A273-4810FE35F4BF}">
      <dgm:prSet/>
      <dgm:spPr/>
      <dgm:t>
        <a:bodyPr/>
        <a:lstStyle/>
        <a:p>
          <a:endParaRPr lang="de-DE"/>
        </a:p>
      </dgm:t>
    </dgm:pt>
    <dgm:pt modelId="{719F54EB-9F31-4C61-9D84-39819BE6D1C2}" type="sibTrans" cxnId="{16F998C3-A27C-49B5-A273-4810FE35F4BF}">
      <dgm:prSet/>
      <dgm:spPr/>
      <dgm:t>
        <a:bodyPr/>
        <a:lstStyle/>
        <a:p>
          <a:endParaRPr lang="de-DE"/>
        </a:p>
      </dgm:t>
    </dgm:pt>
    <dgm:pt modelId="{CFF35706-530B-4BCC-A0A0-0513EDF3A353}">
      <dgm:prSet/>
      <dgm:spPr/>
      <dgm:t>
        <a:bodyPr/>
        <a:lstStyle/>
        <a:p>
          <a:r>
            <a:rPr lang="de-DE" dirty="0" smtClean="0"/>
            <a:t>Problemlösung und Entscheidungsfindung bei Unsicherheit</a:t>
          </a:r>
          <a:endParaRPr lang="de-DE" dirty="0"/>
        </a:p>
      </dgm:t>
    </dgm:pt>
    <dgm:pt modelId="{00D31371-2B18-4C8C-8D2E-28B92716C5C9}" type="parTrans" cxnId="{77B3362D-9615-4CC9-8834-8E03E59B9C8A}">
      <dgm:prSet/>
      <dgm:spPr/>
      <dgm:t>
        <a:bodyPr/>
        <a:lstStyle/>
        <a:p>
          <a:endParaRPr lang="de-DE"/>
        </a:p>
      </dgm:t>
    </dgm:pt>
    <dgm:pt modelId="{5A2CAC70-78F5-43DD-8346-FC4C9EF7299A}" type="sibTrans" cxnId="{77B3362D-9615-4CC9-8834-8E03E59B9C8A}">
      <dgm:prSet/>
      <dgm:spPr/>
      <dgm:t>
        <a:bodyPr/>
        <a:lstStyle/>
        <a:p>
          <a:endParaRPr lang="de-DE"/>
        </a:p>
      </dgm:t>
    </dgm:pt>
    <dgm:pt modelId="{D0A2C06F-D764-45EC-9812-6669EA7F2100}">
      <dgm:prSet/>
      <dgm:spPr/>
      <dgm:t>
        <a:bodyPr/>
        <a:lstStyle/>
        <a:p>
          <a:r>
            <a:rPr lang="de-DE" dirty="0" smtClean="0"/>
            <a:t>Fach-</a:t>
          </a:r>
          <a:br>
            <a:rPr lang="de-DE" dirty="0" smtClean="0"/>
          </a:br>
          <a:r>
            <a:rPr lang="de-DE" dirty="0" err="1" smtClean="0"/>
            <a:t>tätigkeiten</a:t>
          </a:r>
          <a:endParaRPr lang="de-DE" dirty="0"/>
        </a:p>
      </dgm:t>
    </dgm:pt>
    <dgm:pt modelId="{A9A9AFFF-0FF1-4C11-AEDE-54245C02BF3E}" type="parTrans" cxnId="{7C90BD55-42CC-40F6-9A18-7E3D56EF3991}">
      <dgm:prSet/>
      <dgm:spPr/>
      <dgm:t>
        <a:bodyPr/>
        <a:lstStyle/>
        <a:p>
          <a:endParaRPr lang="de-DE"/>
        </a:p>
      </dgm:t>
    </dgm:pt>
    <dgm:pt modelId="{00DB87BC-469C-4C3E-AE1A-0B92929FE2BD}" type="sibTrans" cxnId="{7C90BD55-42CC-40F6-9A18-7E3D56EF3991}">
      <dgm:prSet/>
      <dgm:spPr/>
      <dgm:t>
        <a:bodyPr/>
        <a:lstStyle/>
        <a:p>
          <a:endParaRPr lang="de-DE"/>
        </a:p>
      </dgm:t>
    </dgm:pt>
    <dgm:pt modelId="{33669D04-36F8-4139-B6D9-A760DE31FF1F}">
      <dgm:prSet/>
      <dgm:spPr/>
      <dgm:t>
        <a:bodyPr/>
        <a:lstStyle/>
        <a:p>
          <a:r>
            <a:rPr lang="de-DE" dirty="0" smtClean="0"/>
            <a:t>Fachwissen für Ausführung und Tätigkeit in besonderem Maße erforderlich </a:t>
          </a:r>
          <a:endParaRPr lang="de-DE" dirty="0"/>
        </a:p>
      </dgm:t>
    </dgm:pt>
    <dgm:pt modelId="{5D9A9069-2459-46D5-94EE-2E56F027431A}" type="parTrans" cxnId="{0406051E-02C6-433B-AA67-E497A3C85D7F}">
      <dgm:prSet/>
      <dgm:spPr/>
      <dgm:t>
        <a:bodyPr/>
        <a:lstStyle/>
        <a:p>
          <a:endParaRPr lang="de-DE"/>
        </a:p>
      </dgm:t>
    </dgm:pt>
    <dgm:pt modelId="{22DC0524-FF5F-445B-8F85-ED206490381D}" type="sibTrans" cxnId="{0406051E-02C6-433B-AA67-E497A3C85D7F}">
      <dgm:prSet/>
      <dgm:spPr/>
      <dgm:t>
        <a:bodyPr/>
        <a:lstStyle/>
        <a:p>
          <a:endParaRPr lang="de-DE"/>
        </a:p>
      </dgm:t>
    </dgm:pt>
    <dgm:pt modelId="{2E0AF716-B616-4D2D-83E6-C2530D5D9D38}">
      <dgm:prSet/>
      <dgm:spPr/>
      <dgm:t>
        <a:bodyPr/>
        <a:lstStyle/>
        <a:p>
          <a:r>
            <a:rPr lang="de-DE" dirty="0" smtClean="0"/>
            <a:t>Tendenziell schlecht strukturierten Arbeit</a:t>
          </a:r>
          <a:endParaRPr lang="de-DE" dirty="0"/>
        </a:p>
      </dgm:t>
    </dgm:pt>
    <dgm:pt modelId="{5E2473A4-203D-4890-BC6B-7400B1757AF2}" type="parTrans" cxnId="{1A90DC42-22F2-4292-9241-B4EA250202BC}">
      <dgm:prSet/>
      <dgm:spPr/>
      <dgm:t>
        <a:bodyPr/>
        <a:lstStyle/>
        <a:p>
          <a:endParaRPr lang="de-DE"/>
        </a:p>
      </dgm:t>
    </dgm:pt>
    <dgm:pt modelId="{62432E0F-E44E-4392-A42B-519181021F39}" type="sibTrans" cxnId="{1A90DC42-22F2-4292-9241-B4EA250202BC}">
      <dgm:prSet/>
      <dgm:spPr/>
      <dgm:t>
        <a:bodyPr/>
        <a:lstStyle/>
        <a:p>
          <a:endParaRPr lang="de-DE"/>
        </a:p>
      </dgm:t>
    </dgm:pt>
    <dgm:pt modelId="{D46D4F38-01E8-45B8-BD0A-6C473603E692}">
      <dgm:prSet/>
      <dgm:spPr/>
      <dgm:t>
        <a:bodyPr/>
        <a:lstStyle/>
        <a:p>
          <a:r>
            <a:rPr lang="de-DE" dirty="0" smtClean="0"/>
            <a:t>Sachbearbeitungs-</a:t>
          </a:r>
          <a:br>
            <a:rPr lang="de-DE" dirty="0" smtClean="0"/>
          </a:br>
          <a:r>
            <a:rPr lang="de-DE" dirty="0" err="1" smtClean="0"/>
            <a:t>tätigkeiten</a:t>
          </a:r>
          <a:endParaRPr lang="de-DE" dirty="0"/>
        </a:p>
      </dgm:t>
    </dgm:pt>
    <dgm:pt modelId="{E4D2628D-0280-46BF-B4BC-31198075E04C}" type="parTrans" cxnId="{FE35A9D6-0853-41C2-8ED0-5701C07F8A5E}">
      <dgm:prSet/>
      <dgm:spPr/>
      <dgm:t>
        <a:bodyPr/>
        <a:lstStyle/>
        <a:p>
          <a:endParaRPr lang="de-DE"/>
        </a:p>
      </dgm:t>
    </dgm:pt>
    <dgm:pt modelId="{67E93913-0C3F-4624-88B5-A9647CC9CD28}" type="sibTrans" cxnId="{FE35A9D6-0853-41C2-8ED0-5701C07F8A5E}">
      <dgm:prSet/>
      <dgm:spPr/>
      <dgm:t>
        <a:bodyPr/>
        <a:lstStyle/>
        <a:p>
          <a:endParaRPr lang="de-DE"/>
        </a:p>
      </dgm:t>
    </dgm:pt>
    <dgm:pt modelId="{F69B8CCF-4AB4-4DFB-A046-9F5E53A08E3A}">
      <dgm:prSet/>
      <dgm:spPr/>
      <dgm:t>
        <a:bodyPr/>
        <a:lstStyle/>
        <a:p>
          <a:r>
            <a:rPr lang="de-DE" dirty="0" smtClean="0"/>
            <a:t>Ausführung von Tätigkeiten für die weniger Fachwissen notwendig </a:t>
          </a:r>
          <a:endParaRPr lang="de-DE" dirty="0"/>
        </a:p>
      </dgm:t>
    </dgm:pt>
    <dgm:pt modelId="{61C62ACC-6D29-4A67-B9CF-6FA930580835}" type="parTrans" cxnId="{7F41BC8C-010E-4937-A6FA-75ED7B72C466}">
      <dgm:prSet/>
      <dgm:spPr/>
      <dgm:t>
        <a:bodyPr/>
        <a:lstStyle/>
        <a:p>
          <a:endParaRPr lang="de-DE"/>
        </a:p>
      </dgm:t>
    </dgm:pt>
    <dgm:pt modelId="{15FB1780-C93A-4674-858F-54F22CC667FE}" type="sibTrans" cxnId="{7F41BC8C-010E-4937-A6FA-75ED7B72C466}">
      <dgm:prSet/>
      <dgm:spPr/>
      <dgm:t>
        <a:bodyPr/>
        <a:lstStyle/>
        <a:p>
          <a:endParaRPr lang="de-DE"/>
        </a:p>
      </dgm:t>
    </dgm:pt>
    <dgm:pt modelId="{EE7026AF-FA9C-4EB3-B2AA-DF1C67157206}">
      <dgm:prSet/>
      <dgm:spPr/>
      <dgm:t>
        <a:bodyPr/>
        <a:lstStyle/>
        <a:p>
          <a:r>
            <a:rPr lang="de-DE" dirty="0" smtClean="0"/>
            <a:t>Tendenziell stark strukturierte Routinetätigkeiten</a:t>
          </a:r>
          <a:endParaRPr lang="de-DE" dirty="0"/>
        </a:p>
      </dgm:t>
    </dgm:pt>
    <dgm:pt modelId="{60F93BDF-664F-4799-9C36-C4BB7BE2609C}" type="parTrans" cxnId="{F51724B1-4B36-4072-BA8F-C902AAA5104C}">
      <dgm:prSet/>
      <dgm:spPr/>
      <dgm:t>
        <a:bodyPr/>
        <a:lstStyle/>
        <a:p>
          <a:endParaRPr lang="de-DE"/>
        </a:p>
      </dgm:t>
    </dgm:pt>
    <dgm:pt modelId="{F83FAD8D-2073-4BCF-9F2E-4DBAC5C761C6}" type="sibTrans" cxnId="{F51724B1-4B36-4072-BA8F-C902AAA5104C}">
      <dgm:prSet/>
      <dgm:spPr/>
      <dgm:t>
        <a:bodyPr/>
        <a:lstStyle/>
        <a:p>
          <a:endParaRPr lang="de-DE"/>
        </a:p>
      </dgm:t>
    </dgm:pt>
    <dgm:pt modelId="{AAD6FAB3-E046-43AD-8E00-AE2F9EB1D92A}">
      <dgm:prSet/>
      <dgm:spPr/>
      <dgm:t>
        <a:bodyPr/>
        <a:lstStyle/>
        <a:p>
          <a:r>
            <a:rPr lang="de-DE" dirty="0" smtClean="0"/>
            <a:t>Unterstützungs-</a:t>
          </a:r>
          <a:br>
            <a:rPr lang="de-DE" dirty="0" smtClean="0"/>
          </a:br>
          <a:r>
            <a:rPr lang="de-DE" dirty="0" err="1" smtClean="0"/>
            <a:t>tätigkeiten</a:t>
          </a:r>
          <a:endParaRPr lang="de-DE" dirty="0"/>
        </a:p>
      </dgm:t>
    </dgm:pt>
    <dgm:pt modelId="{CFBDB844-33FC-46EA-BDDA-ED1243C035EE}" type="parTrans" cxnId="{42B6F0F6-4A6F-4E19-8CAC-7FB891D91EAC}">
      <dgm:prSet/>
      <dgm:spPr/>
      <dgm:t>
        <a:bodyPr/>
        <a:lstStyle/>
        <a:p>
          <a:endParaRPr lang="de-DE"/>
        </a:p>
      </dgm:t>
    </dgm:pt>
    <dgm:pt modelId="{3F7EBF15-3B1B-473D-BE74-E086789A136A}" type="sibTrans" cxnId="{42B6F0F6-4A6F-4E19-8CAC-7FB891D91EAC}">
      <dgm:prSet/>
      <dgm:spPr/>
      <dgm:t>
        <a:bodyPr/>
        <a:lstStyle/>
        <a:p>
          <a:endParaRPr lang="de-DE"/>
        </a:p>
      </dgm:t>
    </dgm:pt>
    <dgm:pt modelId="{0C72F21B-E49A-4DEA-8470-E1F91B7F337D}">
      <dgm:prSet/>
      <dgm:spPr/>
      <dgm:t>
        <a:bodyPr/>
        <a:lstStyle/>
        <a:p>
          <a:r>
            <a:rPr lang="de-DE" dirty="0" smtClean="0"/>
            <a:t>Unterstützung der anderen Gruppen bezüglich der</a:t>
          </a:r>
          <a:endParaRPr lang="de-DE" dirty="0"/>
        </a:p>
      </dgm:t>
    </dgm:pt>
    <dgm:pt modelId="{36A15C2B-A705-40DE-89B7-75CC51866864}" type="parTrans" cxnId="{A3A514B6-5F00-4753-8409-E1867C37BF1D}">
      <dgm:prSet/>
      <dgm:spPr/>
      <dgm:t>
        <a:bodyPr/>
        <a:lstStyle/>
        <a:p>
          <a:endParaRPr lang="de-DE"/>
        </a:p>
      </dgm:t>
    </dgm:pt>
    <dgm:pt modelId="{CA097EFC-52F0-4A6A-9181-C92542E1EBE7}" type="sibTrans" cxnId="{A3A514B6-5F00-4753-8409-E1867C37BF1D}">
      <dgm:prSet/>
      <dgm:spPr/>
      <dgm:t>
        <a:bodyPr/>
        <a:lstStyle/>
        <a:p>
          <a:endParaRPr lang="de-DE"/>
        </a:p>
      </dgm:t>
    </dgm:pt>
    <dgm:pt modelId="{DFF93051-0927-4D55-8FAB-A096BAAB72B8}">
      <dgm:prSet/>
      <dgm:spPr/>
      <dgm:t>
        <a:bodyPr/>
        <a:lstStyle/>
        <a:p>
          <a:r>
            <a:rPr lang="de-DE" dirty="0" smtClean="0"/>
            <a:t>Informationsbearbeitung</a:t>
          </a:r>
          <a:endParaRPr lang="de-DE" dirty="0"/>
        </a:p>
      </dgm:t>
    </dgm:pt>
    <dgm:pt modelId="{282828C8-2E0A-410A-8A2F-496555EAF2CB}" type="parTrans" cxnId="{F55A6B9B-2096-4D36-89E5-01A87ECCBD9D}">
      <dgm:prSet/>
      <dgm:spPr/>
      <dgm:t>
        <a:bodyPr/>
        <a:lstStyle/>
        <a:p>
          <a:endParaRPr lang="de-DE"/>
        </a:p>
      </dgm:t>
    </dgm:pt>
    <dgm:pt modelId="{B77BBA31-1C5D-45ED-9DBE-21A74F3DC0F5}" type="sibTrans" cxnId="{F55A6B9B-2096-4D36-89E5-01A87ECCBD9D}">
      <dgm:prSet/>
      <dgm:spPr/>
      <dgm:t>
        <a:bodyPr/>
        <a:lstStyle/>
        <a:p>
          <a:endParaRPr lang="de-DE"/>
        </a:p>
      </dgm:t>
    </dgm:pt>
    <dgm:pt modelId="{807886D4-5129-456A-ACDF-79FE3AC184FF}">
      <dgm:prSet/>
      <dgm:spPr/>
      <dgm:t>
        <a:bodyPr/>
        <a:lstStyle/>
        <a:p>
          <a:r>
            <a:rPr lang="de-DE" dirty="0" smtClean="0"/>
            <a:t>Übertragung (Informationsträger Transport)</a:t>
          </a:r>
          <a:endParaRPr lang="de-DE" dirty="0"/>
        </a:p>
      </dgm:t>
    </dgm:pt>
    <dgm:pt modelId="{A1DB91D8-7F7B-4267-A593-127A14A78BDE}" type="parTrans" cxnId="{EABC5620-E27E-42F7-8AF1-F7995BB569E0}">
      <dgm:prSet/>
      <dgm:spPr/>
      <dgm:t>
        <a:bodyPr/>
        <a:lstStyle/>
        <a:p>
          <a:endParaRPr lang="de-DE"/>
        </a:p>
      </dgm:t>
    </dgm:pt>
    <dgm:pt modelId="{B512F237-AA06-4785-AA50-C310D0CB72BB}" type="sibTrans" cxnId="{EABC5620-E27E-42F7-8AF1-F7995BB569E0}">
      <dgm:prSet/>
      <dgm:spPr/>
      <dgm:t>
        <a:bodyPr/>
        <a:lstStyle/>
        <a:p>
          <a:endParaRPr lang="de-DE"/>
        </a:p>
      </dgm:t>
    </dgm:pt>
    <dgm:pt modelId="{FCE065B9-D5A4-431C-9946-3ECC4A91F603}">
      <dgm:prSet/>
      <dgm:spPr/>
      <dgm:t>
        <a:bodyPr/>
        <a:lstStyle/>
        <a:p>
          <a:r>
            <a:rPr lang="de-DE" dirty="0" smtClean="0"/>
            <a:t>Speicherung</a:t>
          </a:r>
          <a:endParaRPr lang="de-DE" dirty="0"/>
        </a:p>
      </dgm:t>
    </dgm:pt>
    <dgm:pt modelId="{7CCA0D83-FC7D-483C-8B42-5136AED05B1C}" type="parTrans" cxnId="{42C57C15-10D9-4248-A2A8-87E2AD5034A8}">
      <dgm:prSet/>
      <dgm:spPr/>
      <dgm:t>
        <a:bodyPr/>
        <a:lstStyle/>
        <a:p>
          <a:endParaRPr lang="de-DE"/>
        </a:p>
      </dgm:t>
    </dgm:pt>
    <dgm:pt modelId="{FB4406D4-8C1E-4DC3-9E09-B219D162A2BD}" type="sibTrans" cxnId="{42C57C15-10D9-4248-A2A8-87E2AD5034A8}">
      <dgm:prSet/>
      <dgm:spPr/>
      <dgm:t>
        <a:bodyPr/>
        <a:lstStyle/>
        <a:p>
          <a:endParaRPr lang="de-DE"/>
        </a:p>
      </dgm:t>
    </dgm:pt>
    <dgm:pt modelId="{F7969B81-9EEA-4830-B9C7-71EBB92B9D06}">
      <dgm:prSet phldrT="[Text]"/>
      <dgm:spPr/>
      <dgm:t>
        <a:bodyPr/>
        <a:lstStyle/>
        <a:p>
          <a:r>
            <a:rPr lang="de-DE" dirty="0" smtClean="0"/>
            <a:t>Leitung u. Motivation von Mitarbeitern</a:t>
          </a:r>
          <a:endParaRPr lang="de-DE" dirty="0"/>
        </a:p>
      </dgm:t>
    </dgm:pt>
    <dgm:pt modelId="{C363A92F-1511-4AC7-9237-845990C9A50C}" type="parTrans" cxnId="{84E4006A-1283-45AC-8237-0D359E978761}">
      <dgm:prSet/>
      <dgm:spPr/>
      <dgm:t>
        <a:bodyPr/>
        <a:lstStyle/>
        <a:p>
          <a:endParaRPr lang="de-DE"/>
        </a:p>
      </dgm:t>
    </dgm:pt>
    <dgm:pt modelId="{E9EFDBB9-3319-4131-8C80-82C6B464B806}" type="sibTrans" cxnId="{84E4006A-1283-45AC-8237-0D359E978761}">
      <dgm:prSet/>
      <dgm:spPr/>
      <dgm:t>
        <a:bodyPr/>
        <a:lstStyle/>
        <a:p>
          <a:endParaRPr lang="de-DE"/>
        </a:p>
      </dgm:t>
    </dgm:pt>
    <dgm:pt modelId="{FA356922-3DA5-40D8-A202-B4AF2ED05378}">
      <dgm:prSet/>
      <dgm:spPr/>
      <dgm:t>
        <a:bodyPr/>
        <a:lstStyle/>
        <a:p>
          <a:r>
            <a:rPr lang="de-DE" dirty="0" smtClean="0"/>
            <a:t>weitgehende Selbstorganisation und Entwicklung von Eigeninitiative</a:t>
          </a:r>
          <a:endParaRPr lang="de-DE" dirty="0"/>
        </a:p>
      </dgm:t>
    </dgm:pt>
    <dgm:pt modelId="{616AC038-7205-4403-B69D-4DDB9460BCE9}" type="parTrans" cxnId="{A3334374-EC07-491F-8B25-B0B30F18AE08}">
      <dgm:prSet/>
      <dgm:spPr/>
      <dgm:t>
        <a:bodyPr/>
        <a:lstStyle/>
        <a:p>
          <a:endParaRPr lang="de-DE"/>
        </a:p>
      </dgm:t>
    </dgm:pt>
    <dgm:pt modelId="{592FFBEB-64A1-4EF6-A78A-3560FBBC3C2A}" type="sibTrans" cxnId="{A3334374-EC07-491F-8B25-B0B30F18AE08}">
      <dgm:prSet/>
      <dgm:spPr/>
      <dgm:t>
        <a:bodyPr/>
        <a:lstStyle/>
        <a:p>
          <a:endParaRPr lang="de-DE"/>
        </a:p>
      </dgm:t>
    </dgm:pt>
    <dgm:pt modelId="{6CF447A5-F1E1-4DA2-95B7-6ECD76052F64}">
      <dgm:prSet/>
      <dgm:spPr/>
      <dgm:t>
        <a:bodyPr/>
        <a:lstStyle/>
        <a:p>
          <a:r>
            <a:rPr lang="de-DE" dirty="0" smtClean="0"/>
            <a:t>wiederkehrende </a:t>
          </a:r>
          <a:r>
            <a:rPr lang="de-DE" dirty="0" err="1" smtClean="0"/>
            <a:t>vorgangs</a:t>
          </a:r>
          <a:r>
            <a:rPr lang="de-DE" dirty="0" smtClean="0"/>
            <a:t>- oder ereignisorientierte Tätigkeiten</a:t>
          </a:r>
          <a:endParaRPr lang="de-DE" dirty="0"/>
        </a:p>
      </dgm:t>
    </dgm:pt>
    <dgm:pt modelId="{332BE395-5CF4-4885-920D-209FE22D422A}" type="parTrans" cxnId="{7AF40A42-7D24-4DE3-A5E5-754A65A2AB44}">
      <dgm:prSet/>
      <dgm:spPr/>
      <dgm:t>
        <a:bodyPr/>
        <a:lstStyle/>
        <a:p>
          <a:endParaRPr lang="de-DE"/>
        </a:p>
      </dgm:t>
    </dgm:pt>
    <dgm:pt modelId="{DA132E31-1FD2-426B-ACA8-E1C10B633353}" type="sibTrans" cxnId="{7AF40A42-7D24-4DE3-A5E5-754A65A2AB44}">
      <dgm:prSet/>
      <dgm:spPr/>
      <dgm:t>
        <a:bodyPr/>
        <a:lstStyle/>
        <a:p>
          <a:endParaRPr lang="de-DE"/>
        </a:p>
      </dgm:t>
    </dgm:pt>
    <dgm:pt modelId="{6088E762-7477-4302-B6B0-9B898F43B153}" type="pres">
      <dgm:prSet presAssocID="{A8E121FD-02AD-4EC1-80BF-16B36DD75A0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21E19B3C-57D8-449D-9A5D-305ADF6D0294}" type="pres">
      <dgm:prSet presAssocID="{6C251F2B-CEFA-4826-BB35-196EE815E1E7}" presName="linNode" presStyleCnt="0"/>
      <dgm:spPr/>
    </dgm:pt>
    <dgm:pt modelId="{D58E40B6-451B-4369-82B7-92328752CFAD}" type="pres">
      <dgm:prSet presAssocID="{6C251F2B-CEFA-4826-BB35-196EE815E1E7}" presName="parentText" presStyleLbl="node1" presStyleIdx="0" presStyleCnt="4" custScaleX="64098" custLinFactNeighborX="-867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D45FA72-CE5D-4A5D-A1EF-A3CDA75E7090}" type="pres">
      <dgm:prSet presAssocID="{6C251F2B-CEFA-4826-BB35-196EE815E1E7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8A86AD5-27BE-43F6-AA8D-2B20ABA7406F}" type="pres">
      <dgm:prSet presAssocID="{0A277E89-C5B4-4319-BBD7-4918577F5863}" presName="sp" presStyleCnt="0"/>
      <dgm:spPr/>
    </dgm:pt>
    <dgm:pt modelId="{54D28DD8-114B-4318-BA47-051F68E4E284}" type="pres">
      <dgm:prSet presAssocID="{D0A2C06F-D764-45EC-9812-6669EA7F2100}" presName="linNode" presStyleCnt="0"/>
      <dgm:spPr/>
    </dgm:pt>
    <dgm:pt modelId="{C9EFD513-F0A1-4760-9D04-2F588160DC6D}" type="pres">
      <dgm:prSet presAssocID="{D0A2C06F-D764-45EC-9812-6669EA7F2100}" presName="parentText" presStyleLbl="node1" presStyleIdx="1" presStyleCnt="4" custScaleX="64098" custLinFactNeighborX="-867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6DBB73D-6F2D-447D-A9A4-C1A53065A50A}" type="pres">
      <dgm:prSet presAssocID="{D0A2C06F-D764-45EC-9812-6669EA7F2100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D18545C-EA7A-4AC1-81E3-0626E3924245}" type="pres">
      <dgm:prSet presAssocID="{00DB87BC-469C-4C3E-AE1A-0B92929FE2BD}" presName="sp" presStyleCnt="0"/>
      <dgm:spPr/>
    </dgm:pt>
    <dgm:pt modelId="{FAB04DD3-25A3-4E51-9494-5281AE74B8D1}" type="pres">
      <dgm:prSet presAssocID="{D46D4F38-01E8-45B8-BD0A-6C473603E692}" presName="linNode" presStyleCnt="0"/>
      <dgm:spPr/>
    </dgm:pt>
    <dgm:pt modelId="{BBA96EF1-A097-4E0B-84A9-0CF40B628B4B}" type="pres">
      <dgm:prSet presAssocID="{D46D4F38-01E8-45B8-BD0A-6C473603E692}" presName="parentText" presStyleLbl="node1" presStyleIdx="2" presStyleCnt="4" custScaleX="64098" custLinFactNeighborX="-867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544DDA7-AC92-4D21-98D9-1295AA49BB10}" type="pres">
      <dgm:prSet presAssocID="{D46D4F38-01E8-45B8-BD0A-6C473603E692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52A19FE-40F4-454C-8DDC-A83114D9F9C1}" type="pres">
      <dgm:prSet presAssocID="{67E93913-0C3F-4624-88B5-A9647CC9CD28}" presName="sp" presStyleCnt="0"/>
      <dgm:spPr/>
    </dgm:pt>
    <dgm:pt modelId="{C7BB53D1-01E1-4A48-9694-C3B5A72D0CCA}" type="pres">
      <dgm:prSet presAssocID="{AAD6FAB3-E046-43AD-8E00-AE2F9EB1D92A}" presName="linNode" presStyleCnt="0"/>
      <dgm:spPr/>
    </dgm:pt>
    <dgm:pt modelId="{F8EB85DA-4740-4050-910F-8A79994CFAA3}" type="pres">
      <dgm:prSet presAssocID="{AAD6FAB3-E046-43AD-8E00-AE2F9EB1D92A}" presName="parentText" presStyleLbl="node1" presStyleIdx="3" presStyleCnt="4" custScaleX="64098" custLinFactNeighborX="-867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6105ED3-DD0C-482C-95A7-16937BD1C87F}" type="pres">
      <dgm:prSet presAssocID="{AAD6FAB3-E046-43AD-8E00-AE2F9EB1D92A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7C140B42-2809-4046-AFA2-3EEEF5B1E90B}" type="presOf" srcId="{CFF35706-530B-4BCC-A0A0-0513EDF3A353}" destId="{AD45FA72-CE5D-4A5D-A1EF-A3CDA75E7090}" srcOrd="0" destOrd="3" presId="urn:microsoft.com/office/officeart/2005/8/layout/vList5"/>
    <dgm:cxn modelId="{16F998C3-A27C-49B5-A273-4810FE35F4BF}" srcId="{6C251F2B-CEFA-4826-BB35-196EE815E1E7}" destId="{95D51417-C8BB-4716-AE43-D481B98A0AA7}" srcOrd="2" destOrd="0" parTransId="{4A940A70-DFCA-4707-B828-61FBEA52902B}" sibTransId="{719F54EB-9F31-4C61-9D84-39819BE6D1C2}"/>
    <dgm:cxn modelId="{367D43A7-F269-4501-A782-B1D5D87B3EC6}" type="presOf" srcId="{EE7026AF-FA9C-4EB3-B2AA-DF1C67157206}" destId="{D544DDA7-AC92-4D21-98D9-1295AA49BB10}" srcOrd="0" destOrd="1" presId="urn:microsoft.com/office/officeart/2005/8/layout/vList5"/>
    <dgm:cxn modelId="{EABC5620-E27E-42F7-8AF1-F7995BB569E0}" srcId="{AAD6FAB3-E046-43AD-8E00-AE2F9EB1D92A}" destId="{807886D4-5129-456A-ACDF-79FE3AC184FF}" srcOrd="2" destOrd="0" parTransId="{A1DB91D8-7F7B-4267-A593-127A14A78BDE}" sibTransId="{B512F237-AA06-4785-AA50-C310D0CB72BB}"/>
    <dgm:cxn modelId="{EC9F6784-C7E3-4BC1-9231-D903570D7C92}" type="presOf" srcId="{FA356922-3DA5-40D8-A202-B4AF2ED05378}" destId="{56DBB73D-6F2D-447D-A9A4-C1A53065A50A}" srcOrd="0" destOrd="2" presId="urn:microsoft.com/office/officeart/2005/8/layout/vList5"/>
    <dgm:cxn modelId="{7AF40A42-7D24-4DE3-A5E5-754A65A2AB44}" srcId="{D46D4F38-01E8-45B8-BD0A-6C473603E692}" destId="{6CF447A5-F1E1-4DA2-95B7-6ECD76052F64}" srcOrd="2" destOrd="0" parTransId="{332BE395-5CF4-4885-920D-209FE22D422A}" sibTransId="{DA132E31-1FD2-426B-ACA8-E1C10B633353}"/>
    <dgm:cxn modelId="{7F41BC8C-010E-4937-A6FA-75ED7B72C466}" srcId="{D46D4F38-01E8-45B8-BD0A-6C473603E692}" destId="{F69B8CCF-4AB4-4DFB-A046-9F5E53A08E3A}" srcOrd="0" destOrd="0" parTransId="{61C62ACC-6D29-4A67-B9CF-6FA930580835}" sibTransId="{15FB1780-C93A-4674-858F-54F22CC667FE}"/>
    <dgm:cxn modelId="{42C57C15-10D9-4248-A2A8-87E2AD5034A8}" srcId="{AAD6FAB3-E046-43AD-8E00-AE2F9EB1D92A}" destId="{FCE065B9-D5A4-431C-9946-3ECC4A91F603}" srcOrd="3" destOrd="0" parTransId="{7CCA0D83-FC7D-483C-8B42-5136AED05B1C}" sibTransId="{FB4406D4-8C1E-4DC3-9E09-B219D162A2BD}"/>
    <dgm:cxn modelId="{A3334374-EC07-491F-8B25-B0B30F18AE08}" srcId="{D0A2C06F-D764-45EC-9812-6669EA7F2100}" destId="{FA356922-3DA5-40D8-A202-B4AF2ED05378}" srcOrd="2" destOrd="0" parTransId="{616AC038-7205-4403-B69D-4DDB9460BCE9}" sibTransId="{592FFBEB-64A1-4EF6-A78A-3560FBBC3C2A}"/>
    <dgm:cxn modelId="{365F246F-ED1D-49E3-BD6C-7478F9506249}" srcId="{A8E121FD-02AD-4EC1-80BF-16B36DD75A09}" destId="{6C251F2B-CEFA-4826-BB35-196EE815E1E7}" srcOrd="0" destOrd="0" parTransId="{A01C2FB5-E2AB-4707-9B68-6A25349F9C88}" sibTransId="{0A277E89-C5B4-4319-BBD7-4918577F5863}"/>
    <dgm:cxn modelId="{A3A514B6-5F00-4753-8409-E1867C37BF1D}" srcId="{AAD6FAB3-E046-43AD-8E00-AE2F9EB1D92A}" destId="{0C72F21B-E49A-4DEA-8470-E1F91B7F337D}" srcOrd="0" destOrd="0" parTransId="{36A15C2B-A705-40DE-89B7-75CC51866864}" sibTransId="{CA097EFC-52F0-4A6A-9181-C92542E1EBE7}"/>
    <dgm:cxn modelId="{77B3362D-9615-4CC9-8834-8E03E59B9C8A}" srcId="{6C251F2B-CEFA-4826-BB35-196EE815E1E7}" destId="{CFF35706-530B-4BCC-A0A0-0513EDF3A353}" srcOrd="3" destOrd="0" parTransId="{00D31371-2B18-4C8C-8D2E-28B92716C5C9}" sibTransId="{5A2CAC70-78F5-43DD-8346-FC4C9EF7299A}"/>
    <dgm:cxn modelId="{6ABEBEA6-7A38-4124-A42F-6B4719F31288}" type="presOf" srcId="{FCE065B9-D5A4-431C-9946-3ECC4A91F603}" destId="{66105ED3-DD0C-482C-95A7-16937BD1C87F}" srcOrd="0" destOrd="3" presId="urn:microsoft.com/office/officeart/2005/8/layout/vList5"/>
    <dgm:cxn modelId="{0406051E-02C6-433B-AA67-E497A3C85D7F}" srcId="{D0A2C06F-D764-45EC-9812-6669EA7F2100}" destId="{33669D04-36F8-4139-B6D9-A760DE31FF1F}" srcOrd="0" destOrd="0" parTransId="{5D9A9069-2459-46D5-94EE-2E56F027431A}" sibTransId="{22DC0524-FF5F-445B-8F85-ED206490381D}"/>
    <dgm:cxn modelId="{7C90BD55-42CC-40F6-9A18-7E3D56EF3991}" srcId="{A8E121FD-02AD-4EC1-80BF-16B36DD75A09}" destId="{D0A2C06F-D764-45EC-9812-6669EA7F2100}" srcOrd="1" destOrd="0" parTransId="{A9A9AFFF-0FF1-4C11-AEDE-54245C02BF3E}" sibTransId="{00DB87BC-469C-4C3E-AE1A-0B92929FE2BD}"/>
    <dgm:cxn modelId="{B2A6D06C-CF7C-4A99-8B47-8394CE82D0B9}" type="presOf" srcId="{6CF447A5-F1E1-4DA2-95B7-6ECD76052F64}" destId="{D544DDA7-AC92-4D21-98D9-1295AA49BB10}" srcOrd="0" destOrd="2" presId="urn:microsoft.com/office/officeart/2005/8/layout/vList5"/>
    <dgm:cxn modelId="{085A0A7A-10F5-472C-9B0D-42575CDC03DE}" type="presOf" srcId="{6C251F2B-CEFA-4826-BB35-196EE815E1E7}" destId="{D58E40B6-451B-4369-82B7-92328752CFAD}" srcOrd="0" destOrd="0" presId="urn:microsoft.com/office/officeart/2005/8/layout/vList5"/>
    <dgm:cxn modelId="{53401030-D63F-4E66-8002-19AB61E59E64}" type="presOf" srcId="{F69B8CCF-4AB4-4DFB-A046-9F5E53A08E3A}" destId="{D544DDA7-AC92-4D21-98D9-1295AA49BB10}" srcOrd="0" destOrd="0" presId="urn:microsoft.com/office/officeart/2005/8/layout/vList5"/>
    <dgm:cxn modelId="{1A90DC42-22F2-4292-9241-B4EA250202BC}" srcId="{D0A2C06F-D764-45EC-9812-6669EA7F2100}" destId="{2E0AF716-B616-4D2D-83E6-C2530D5D9D38}" srcOrd="1" destOrd="0" parTransId="{5E2473A4-203D-4890-BC6B-7400B1757AF2}" sibTransId="{62432E0F-E44E-4392-A42B-519181021F39}"/>
    <dgm:cxn modelId="{F55A6B9B-2096-4D36-89E5-01A87ECCBD9D}" srcId="{AAD6FAB3-E046-43AD-8E00-AE2F9EB1D92A}" destId="{DFF93051-0927-4D55-8FAB-A096BAAB72B8}" srcOrd="1" destOrd="0" parTransId="{282828C8-2E0A-410A-8A2F-496555EAF2CB}" sibTransId="{B77BBA31-1C5D-45ED-9DBE-21A74F3DC0F5}"/>
    <dgm:cxn modelId="{F51724B1-4B36-4072-BA8F-C902AAA5104C}" srcId="{D46D4F38-01E8-45B8-BD0A-6C473603E692}" destId="{EE7026AF-FA9C-4EB3-B2AA-DF1C67157206}" srcOrd="1" destOrd="0" parTransId="{60F93BDF-664F-4799-9C36-C4BB7BE2609C}" sibTransId="{F83FAD8D-2073-4BCF-9F2E-4DBAC5C761C6}"/>
    <dgm:cxn modelId="{316CB65B-97BA-4215-B2D9-3BDE0F230C70}" type="presOf" srcId="{A8E121FD-02AD-4EC1-80BF-16B36DD75A09}" destId="{6088E762-7477-4302-B6B0-9B898F43B153}" srcOrd="0" destOrd="0" presId="urn:microsoft.com/office/officeart/2005/8/layout/vList5"/>
    <dgm:cxn modelId="{88E1D881-6AAE-433F-B3BD-A476316C0CF7}" type="presOf" srcId="{F7969B81-9EEA-4830-B9C7-71EBB92B9D06}" destId="{AD45FA72-CE5D-4A5D-A1EF-A3CDA75E7090}" srcOrd="0" destOrd="0" presId="urn:microsoft.com/office/officeart/2005/8/layout/vList5"/>
    <dgm:cxn modelId="{42B6F0F6-4A6F-4E19-8CAC-7FB891D91EAC}" srcId="{A8E121FD-02AD-4EC1-80BF-16B36DD75A09}" destId="{AAD6FAB3-E046-43AD-8E00-AE2F9EB1D92A}" srcOrd="3" destOrd="0" parTransId="{CFBDB844-33FC-46EA-BDDA-ED1243C035EE}" sibTransId="{3F7EBF15-3B1B-473D-BE74-E086789A136A}"/>
    <dgm:cxn modelId="{06CDE85E-EF9A-43E6-BA03-7B7CD0A53079}" type="presOf" srcId="{D0A2C06F-D764-45EC-9812-6669EA7F2100}" destId="{C9EFD513-F0A1-4760-9D04-2F588160DC6D}" srcOrd="0" destOrd="0" presId="urn:microsoft.com/office/officeart/2005/8/layout/vList5"/>
    <dgm:cxn modelId="{090D6189-9FFA-4ACE-947E-C5EA7F56997C}" type="presOf" srcId="{95D51417-C8BB-4716-AE43-D481B98A0AA7}" destId="{AD45FA72-CE5D-4A5D-A1EF-A3CDA75E7090}" srcOrd="0" destOrd="2" presId="urn:microsoft.com/office/officeart/2005/8/layout/vList5"/>
    <dgm:cxn modelId="{D9F3E70C-DD0F-4D4B-A6E1-FD157D98D9AC}" type="presOf" srcId="{AAD6FAB3-E046-43AD-8E00-AE2F9EB1D92A}" destId="{F8EB85DA-4740-4050-910F-8A79994CFAA3}" srcOrd="0" destOrd="0" presId="urn:microsoft.com/office/officeart/2005/8/layout/vList5"/>
    <dgm:cxn modelId="{5C539237-9B34-4A39-83B1-1B7EC2D2EFF6}" srcId="{6C251F2B-CEFA-4826-BB35-196EE815E1E7}" destId="{1784BE06-30FB-4636-9FE9-AA0F60519B39}" srcOrd="1" destOrd="0" parTransId="{6BB0F82F-5296-40D9-9162-6259BDD46FCA}" sibTransId="{D2E95D38-97A2-4965-A405-F2453F58875A}"/>
    <dgm:cxn modelId="{7E989415-C944-4025-96E4-C1CA4AE0A684}" type="presOf" srcId="{D46D4F38-01E8-45B8-BD0A-6C473603E692}" destId="{BBA96EF1-A097-4E0B-84A9-0CF40B628B4B}" srcOrd="0" destOrd="0" presId="urn:microsoft.com/office/officeart/2005/8/layout/vList5"/>
    <dgm:cxn modelId="{3DA2CC0D-ED87-48E6-AB5C-84EE5D4196B3}" type="presOf" srcId="{DFF93051-0927-4D55-8FAB-A096BAAB72B8}" destId="{66105ED3-DD0C-482C-95A7-16937BD1C87F}" srcOrd="0" destOrd="1" presId="urn:microsoft.com/office/officeart/2005/8/layout/vList5"/>
    <dgm:cxn modelId="{5F53129F-5567-46E7-9F08-BDF7528F9EED}" type="presOf" srcId="{807886D4-5129-456A-ACDF-79FE3AC184FF}" destId="{66105ED3-DD0C-482C-95A7-16937BD1C87F}" srcOrd="0" destOrd="2" presId="urn:microsoft.com/office/officeart/2005/8/layout/vList5"/>
    <dgm:cxn modelId="{84E4006A-1283-45AC-8237-0D359E978761}" srcId="{6C251F2B-CEFA-4826-BB35-196EE815E1E7}" destId="{F7969B81-9EEA-4830-B9C7-71EBB92B9D06}" srcOrd="0" destOrd="0" parTransId="{C363A92F-1511-4AC7-9237-845990C9A50C}" sibTransId="{E9EFDBB9-3319-4131-8C80-82C6B464B806}"/>
    <dgm:cxn modelId="{61C2519D-602D-4D5D-8170-EF65EDF074AE}" type="presOf" srcId="{33669D04-36F8-4139-B6D9-A760DE31FF1F}" destId="{56DBB73D-6F2D-447D-A9A4-C1A53065A50A}" srcOrd="0" destOrd="0" presId="urn:microsoft.com/office/officeart/2005/8/layout/vList5"/>
    <dgm:cxn modelId="{FE35A9D6-0853-41C2-8ED0-5701C07F8A5E}" srcId="{A8E121FD-02AD-4EC1-80BF-16B36DD75A09}" destId="{D46D4F38-01E8-45B8-BD0A-6C473603E692}" srcOrd="2" destOrd="0" parTransId="{E4D2628D-0280-46BF-B4BC-31198075E04C}" sibTransId="{67E93913-0C3F-4624-88B5-A9647CC9CD28}"/>
    <dgm:cxn modelId="{48319E91-B047-41CC-8034-DA7AE3E3BFAC}" type="presOf" srcId="{2E0AF716-B616-4D2D-83E6-C2530D5D9D38}" destId="{56DBB73D-6F2D-447D-A9A4-C1A53065A50A}" srcOrd="0" destOrd="1" presId="urn:microsoft.com/office/officeart/2005/8/layout/vList5"/>
    <dgm:cxn modelId="{42AB6285-EA6A-41F3-9E0A-0EEBB276657D}" type="presOf" srcId="{1784BE06-30FB-4636-9FE9-AA0F60519B39}" destId="{AD45FA72-CE5D-4A5D-A1EF-A3CDA75E7090}" srcOrd="0" destOrd="1" presId="urn:microsoft.com/office/officeart/2005/8/layout/vList5"/>
    <dgm:cxn modelId="{7FEB27F8-4190-4548-891B-5AFA406FD792}" type="presOf" srcId="{0C72F21B-E49A-4DEA-8470-E1F91B7F337D}" destId="{66105ED3-DD0C-482C-95A7-16937BD1C87F}" srcOrd="0" destOrd="0" presId="urn:microsoft.com/office/officeart/2005/8/layout/vList5"/>
    <dgm:cxn modelId="{E86DB2F3-C953-4648-A02E-688C4BF660A2}" type="presParOf" srcId="{6088E762-7477-4302-B6B0-9B898F43B153}" destId="{21E19B3C-57D8-449D-9A5D-305ADF6D0294}" srcOrd="0" destOrd="0" presId="urn:microsoft.com/office/officeart/2005/8/layout/vList5"/>
    <dgm:cxn modelId="{9B0367F6-D91B-486C-806B-4218D1D4BD2F}" type="presParOf" srcId="{21E19B3C-57D8-449D-9A5D-305ADF6D0294}" destId="{D58E40B6-451B-4369-82B7-92328752CFAD}" srcOrd="0" destOrd="0" presId="urn:microsoft.com/office/officeart/2005/8/layout/vList5"/>
    <dgm:cxn modelId="{224446E8-1835-41C0-AFB6-B18A8068A38D}" type="presParOf" srcId="{21E19B3C-57D8-449D-9A5D-305ADF6D0294}" destId="{AD45FA72-CE5D-4A5D-A1EF-A3CDA75E7090}" srcOrd="1" destOrd="0" presId="urn:microsoft.com/office/officeart/2005/8/layout/vList5"/>
    <dgm:cxn modelId="{7CDFD902-158C-41D6-A2F2-A3873A3C3E7D}" type="presParOf" srcId="{6088E762-7477-4302-B6B0-9B898F43B153}" destId="{A8A86AD5-27BE-43F6-AA8D-2B20ABA7406F}" srcOrd="1" destOrd="0" presId="urn:microsoft.com/office/officeart/2005/8/layout/vList5"/>
    <dgm:cxn modelId="{748A642A-1C81-4D9E-9D4C-268535D7271F}" type="presParOf" srcId="{6088E762-7477-4302-B6B0-9B898F43B153}" destId="{54D28DD8-114B-4318-BA47-051F68E4E284}" srcOrd="2" destOrd="0" presId="urn:microsoft.com/office/officeart/2005/8/layout/vList5"/>
    <dgm:cxn modelId="{62417F27-4AD9-46F7-85B4-88C3E8CAE0FF}" type="presParOf" srcId="{54D28DD8-114B-4318-BA47-051F68E4E284}" destId="{C9EFD513-F0A1-4760-9D04-2F588160DC6D}" srcOrd="0" destOrd="0" presId="urn:microsoft.com/office/officeart/2005/8/layout/vList5"/>
    <dgm:cxn modelId="{92497C3D-3750-4F45-BCEC-966219C74385}" type="presParOf" srcId="{54D28DD8-114B-4318-BA47-051F68E4E284}" destId="{56DBB73D-6F2D-447D-A9A4-C1A53065A50A}" srcOrd="1" destOrd="0" presId="urn:microsoft.com/office/officeart/2005/8/layout/vList5"/>
    <dgm:cxn modelId="{2950A00A-A1D9-4C1B-9BD7-C483E264F629}" type="presParOf" srcId="{6088E762-7477-4302-B6B0-9B898F43B153}" destId="{3D18545C-EA7A-4AC1-81E3-0626E3924245}" srcOrd="3" destOrd="0" presId="urn:microsoft.com/office/officeart/2005/8/layout/vList5"/>
    <dgm:cxn modelId="{4AB6A989-7282-43B5-A84B-40628EB96BB5}" type="presParOf" srcId="{6088E762-7477-4302-B6B0-9B898F43B153}" destId="{FAB04DD3-25A3-4E51-9494-5281AE74B8D1}" srcOrd="4" destOrd="0" presId="urn:microsoft.com/office/officeart/2005/8/layout/vList5"/>
    <dgm:cxn modelId="{6D25F22F-7EED-469F-9B9E-FDC4BE49E2D4}" type="presParOf" srcId="{FAB04DD3-25A3-4E51-9494-5281AE74B8D1}" destId="{BBA96EF1-A097-4E0B-84A9-0CF40B628B4B}" srcOrd="0" destOrd="0" presId="urn:microsoft.com/office/officeart/2005/8/layout/vList5"/>
    <dgm:cxn modelId="{5AEA72AD-D536-4EAD-BE3F-70BD648E3C5B}" type="presParOf" srcId="{FAB04DD3-25A3-4E51-9494-5281AE74B8D1}" destId="{D544DDA7-AC92-4D21-98D9-1295AA49BB10}" srcOrd="1" destOrd="0" presId="urn:microsoft.com/office/officeart/2005/8/layout/vList5"/>
    <dgm:cxn modelId="{C3A6EC51-872E-46E9-B20E-F4AEEB271A96}" type="presParOf" srcId="{6088E762-7477-4302-B6B0-9B898F43B153}" destId="{E52A19FE-40F4-454C-8DDC-A83114D9F9C1}" srcOrd="5" destOrd="0" presId="urn:microsoft.com/office/officeart/2005/8/layout/vList5"/>
    <dgm:cxn modelId="{965EF372-5D34-4311-9F90-9307D682C3D1}" type="presParOf" srcId="{6088E762-7477-4302-B6B0-9B898F43B153}" destId="{C7BB53D1-01E1-4A48-9694-C3B5A72D0CCA}" srcOrd="6" destOrd="0" presId="urn:microsoft.com/office/officeart/2005/8/layout/vList5"/>
    <dgm:cxn modelId="{B5965B6F-ACD7-464A-8D31-B4BBADF58517}" type="presParOf" srcId="{C7BB53D1-01E1-4A48-9694-C3B5A72D0CCA}" destId="{F8EB85DA-4740-4050-910F-8A79994CFAA3}" srcOrd="0" destOrd="0" presId="urn:microsoft.com/office/officeart/2005/8/layout/vList5"/>
    <dgm:cxn modelId="{BCC743C8-CA9C-4705-AE9C-25F32874B569}" type="presParOf" srcId="{C7BB53D1-01E1-4A48-9694-C3B5A72D0CCA}" destId="{66105ED3-DD0C-482C-95A7-16937BD1C87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DF9E04-F4DE-4004-9768-3A30D6A8DEF1}" type="doc">
      <dgm:prSet loTypeId="urn:microsoft.com/office/officeart/2005/8/layout/chevron1" loCatId="process" qsTypeId="urn:microsoft.com/office/officeart/2005/8/quickstyle/simple1#2" qsCatId="simple" csTypeId="urn:microsoft.com/office/officeart/2005/8/colors/colorful5" csCatId="colorful" phldr="1"/>
      <dgm:spPr/>
    </dgm:pt>
    <dgm:pt modelId="{3FEFCF19-7061-4B7A-8613-937E86CF2FBC}">
      <dgm:prSet phldrT="[Text]" custT="1"/>
      <dgm:spPr/>
      <dgm:t>
        <a:bodyPr/>
        <a:lstStyle/>
        <a:p>
          <a:r>
            <a:rPr lang="de-DE" sz="1400" dirty="0" smtClean="0">
              <a:solidFill>
                <a:schemeClr val="tx1"/>
              </a:solidFill>
            </a:rPr>
            <a:t>Lieferanten </a:t>
          </a:r>
          <a:r>
            <a:rPr lang="de-DE" sz="1200" dirty="0" smtClean="0">
              <a:solidFill>
                <a:schemeClr val="tx1"/>
              </a:solidFill>
            </a:rPr>
            <a:t>der Lieferanten</a:t>
          </a:r>
          <a:endParaRPr lang="de-DE" sz="1400" dirty="0">
            <a:solidFill>
              <a:schemeClr val="tx1"/>
            </a:solidFill>
          </a:endParaRPr>
        </a:p>
      </dgm:t>
    </dgm:pt>
    <dgm:pt modelId="{FCB686B6-6C97-4C6E-824C-7B4EEF6C2782}" type="parTrans" cxnId="{BB74B54A-33E2-42E2-8726-C68009AEC898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E71331C6-C596-4A99-83F9-B52A864EA0F3}" type="sibTrans" cxnId="{BB74B54A-33E2-42E2-8726-C68009AEC898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029205C3-F1E2-4BA1-AEE1-6FA599CEC399}">
      <dgm:prSet phldrT="[Text]"/>
      <dgm:spPr/>
      <dgm:t>
        <a:bodyPr/>
        <a:lstStyle/>
        <a:p>
          <a:r>
            <a:rPr lang="de-DE" dirty="0" smtClean="0">
              <a:solidFill>
                <a:schemeClr val="tx1"/>
              </a:solidFill>
            </a:rPr>
            <a:t>Lieferanten</a:t>
          </a:r>
          <a:endParaRPr lang="de-DE" dirty="0">
            <a:solidFill>
              <a:schemeClr val="tx1"/>
            </a:solidFill>
          </a:endParaRPr>
        </a:p>
      </dgm:t>
    </dgm:pt>
    <dgm:pt modelId="{B2EDE6FF-C96A-47B7-BD8D-F92FE2D415D8}" type="parTrans" cxnId="{F0A8528E-3164-4664-AA17-1CF9563835E1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00C4B93C-CF89-48BD-8513-9FA4FCDFA316}" type="sibTrans" cxnId="{F0A8528E-3164-4664-AA17-1CF9563835E1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F3E1BBFC-1964-496D-A034-8F03CCF76601}">
      <dgm:prSet phldrT="[Text]"/>
      <dgm:spPr/>
      <dgm:t>
        <a:bodyPr/>
        <a:lstStyle/>
        <a:p>
          <a:r>
            <a:rPr lang="de-DE" dirty="0" smtClean="0">
              <a:solidFill>
                <a:schemeClr val="tx1"/>
              </a:solidFill>
            </a:rPr>
            <a:t>Unternehmen</a:t>
          </a:r>
          <a:endParaRPr lang="de-DE" dirty="0">
            <a:solidFill>
              <a:schemeClr val="tx1"/>
            </a:solidFill>
          </a:endParaRPr>
        </a:p>
      </dgm:t>
    </dgm:pt>
    <dgm:pt modelId="{6C4BEF66-95C2-4502-867C-F29A7F9F399F}" type="parTrans" cxnId="{7F66D4E0-B3F4-4D24-9B61-A4D07DE9C300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8510668C-520C-4712-BDDF-C19F95E1E612}" type="sibTrans" cxnId="{7F66D4E0-B3F4-4D24-9B61-A4D07DE9C300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00E10869-67E4-4B43-8F4C-4BFF76D85AA5}">
      <dgm:prSet phldrT="[Text]"/>
      <dgm:spPr/>
      <dgm:t>
        <a:bodyPr/>
        <a:lstStyle/>
        <a:p>
          <a:r>
            <a:rPr lang="de-DE" dirty="0" smtClean="0">
              <a:solidFill>
                <a:schemeClr val="tx1"/>
              </a:solidFill>
            </a:rPr>
            <a:t>Distributoren</a:t>
          </a:r>
          <a:endParaRPr lang="de-DE" dirty="0">
            <a:solidFill>
              <a:schemeClr val="tx1"/>
            </a:solidFill>
          </a:endParaRPr>
        </a:p>
      </dgm:t>
    </dgm:pt>
    <dgm:pt modelId="{9A3AAD86-07D9-4E5B-B7A7-94B2CB6C9DD0}" type="parTrans" cxnId="{91246239-7A2E-4132-897F-1DE44BBAD06C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40DE7EE9-7612-41D8-926B-CD2AA38CD9FE}" type="sibTrans" cxnId="{91246239-7A2E-4132-897F-1DE44BBAD06C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FF0E3230-B95E-48EB-AD4F-91357A76FE4D}">
      <dgm:prSet phldrT="[Text]"/>
      <dgm:spPr/>
      <dgm:t>
        <a:bodyPr/>
        <a:lstStyle/>
        <a:p>
          <a:r>
            <a:rPr lang="de-DE" dirty="0" smtClean="0">
              <a:solidFill>
                <a:schemeClr val="tx1"/>
              </a:solidFill>
            </a:rPr>
            <a:t>Endkunden</a:t>
          </a:r>
          <a:endParaRPr lang="de-DE" dirty="0">
            <a:solidFill>
              <a:schemeClr val="tx1"/>
            </a:solidFill>
          </a:endParaRPr>
        </a:p>
      </dgm:t>
    </dgm:pt>
    <dgm:pt modelId="{05658E18-5D2D-4B48-9F0A-584B19ACF133}" type="parTrans" cxnId="{5C7F7098-7E7D-4ED1-A86E-8A68DB8C97DA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1C241D40-FB16-47CE-8797-DB9D25339C91}" type="sibTrans" cxnId="{5C7F7098-7E7D-4ED1-A86E-8A68DB8C97DA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768A7558-F79C-454A-B760-73847741FD56}" type="pres">
      <dgm:prSet presAssocID="{84DF9E04-F4DE-4004-9768-3A30D6A8DEF1}" presName="Name0" presStyleCnt="0">
        <dgm:presLayoutVars>
          <dgm:dir/>
          <dgm:animLvl val="lvl"/>
          <dgm:resizeHandles val="exact"/>
        </dgm:presLayoutVars>
      </dgm:prSet>
      <dgm:spPr/>
    </dgm:pt>
    <dgm:pt modelId="{F6A501F4-C224-4921-93AC-683FDDDBE0B9}" type="pres">
      <dgm:prSet presAssocID="{3FEFCF19-7061-4B7A-8613-937E86CF2FBC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E64D7C5-732A-45F6-B718-02081B7698B3}" type="pres">
      <dgm:prSet presAssocID="{E71331C6-C596-4A99-83F9-B52A864EA0F3}" presName="parTxOnlySpace" presStyleCnt="0"/>
      <dgm:spPr/>
    </dgm:pt>
    <dgm:pt modelId="{A8804002-28A9-4E57-98BC-F5F866ED95ED}" type="pres">
      <dgm:prSet presAssocID="{029205C3-F1E2-4BA1-AEE1-6FA599CEC399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98B2879-D67F-4FB3-80CD-9121607AEDC3}" type="pres">
      <dgm:prSet presAssocID="{00C4B93C-CF89-48BD-8513-9FA4FCDFA316}" presName="parTxOnlySpace" presStyleCnt="0"/>
      <dgm:spPr/>
    </dgm:pt>
    <dgm:pt modelId="{ABAE257C-7989-4087-BFED-0FABEA757591}" type="pres">
      <dgm:prSet presAssocID="{F3E1BBFC-1964-496D-A034-8F03CCF76601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4D96674-81B3-4D76-833C-C7AA14090D03}" type="pres">
      <dgm:prSet presAssocID="{8510668C-520C-4712-BDDF-C19F95E1E612}" presName="parTxOnlySpace" presStyleCnt="0"/>
      <dgm:spPr/>
    </dgm:pt>
    <dgm:pt modelId="{0F7AE802-18B4-4F3C-8AD8-26B7CFD5057C}" type="pres">
      <dgm:prSet presAssocID="{00E10869-67E4-4B43-8F4C-4BFF76D85AA5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5E9A97D-DE6F-4F2C-85D1-CA992AE4C498}" type="pres">
      <dgm:prSet presAssocID="{40DE7EE9-7612-41D8-926B-CD2AA38CD9FE}" presName="parTxOnlySpace" presStyleCnt="0"/>
      <dgm:spPr/>
    </dgm:pt>
    <dgm:pt modelId="{7DC04128-5140-473A-961F-7E65C282F2E7}" type="pres">
      <dgm:prSet presAssocID="{FF0E3230-B95E-48EB-AD4F-91357A76FE4D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555D4D2A-8C8D-4FD8-8B2A-15EEBB2B8C5D}" type="presOf" srcId="{029205C3-F1E2-4BA1-AEE1-6FA599CEC399}" destId="{A8804002-28A9-4E57-98BC-F5F866ED95ED}" srcOrd="0" destOrd="0" presId="urn:microsoft.com/office/officeart/2005/8/layout/chevron1"/>
    <dgm:cxn modelId="{C80EECA2-DF01-4AA8-9F3F-3A9B311179F8}" type="presOf" srcId="{F3E1BBFC-1964-496D-A034-8F03CCF76601}" destId="{ABAE257C-7989-4087-BFED-0FABEA757591}" srcOrd="0" destOrd="0" presId="urn:microsoft.com/office/officeart/2005/8/layout/chevron1"/>
    <dgm:cxn modelId="{F0A8528E-3164-4664-AA17-1CF9563835E1}" srcId="{84DF9E04-F4DE-4004-9768-3A30D6A8DEF1}" destId="{029205C3-F1E2-4BA1-AEE1-6FA599CEC399}" srcOrd="1" destOrd="0" parTransId="{B2EDE6FF-C96A-47B7-BD8D-F92FE2D415D8}" sibTransId="{00C4B93C-CF89-48BD-8513-9FA4FCDFA316}"/>
    <dgm:cxn modelId="{41A8F142-6FC5-48A7-A22B-382C63D663BA}" type="presOf" srcId="{00E10869-67E4-4B43-8F4C-4BFF76D85AA5}" destId="{0F7AE802-18B4-4F3C-8AD8-26B7CFD5057C}" srcOrd="0" destOrd="0" presId="urn:microsoft.com/office/officeart/2005/8/layout/chevron1"/>
    <dgm:cxn modelId="{7F66D4E0-B3F4-4D24-9B61-A4D07DE9C300}" srcId="{84DF9E04-F4DE-4004-9768-3A30D6A8DEF1}" destId="{F3E1BBFC-1964-496D-A034-8F03CCF76601}" srcOrd="2" destOrd="0" parTransId="{6C4BEF66-95C2-4502-867C-F29A7F9F399F}" sibTransId="{8510668C-520C-4712-BDDF-C19F95E1E612}"/>
    <dgm:cxn modelId="{C6FCD21A-B670-4CFA-8DA2-C2C2FB9AA936}" type="presOf" srcId="{3FEFCF19-7061-4B7A-8613-937E86CF2FBC}" destId="{F6A501F4-C224-4921-93AC-683FDDDBE0B9}" srcOrd="0" destOrd="0" presId="urn:microsoft.com/office/officeart/2005/8/layout/chevron1"/>
    <dgm:cxn modelId="{52EE700D-EC91-41A0-BA90-338F56319476}" type="presOf" srcId="{FF0E3230-B95E-48EB-AD4F-91357A76FE4D}" destId="{7DC04128-5140-473A-961F-7E65C282F2E7}" srcOrd="0" destOrd="0" presId="urn:microsoft.com/office/officeart/2005/8/layout/chevron1"/>
    <dgm:cxn modelId="{91246239-7A2E-4132-897F-1DE44BBAD06C}" srcId="{84DF9E04-F4DE-4004-9768-3A30D6A8DEF1}" destId="{00E10869-67E4-4B43-8F4C-4BFF76D85AA5}" srcOrd="3" destOrd="0" parTransId="{9A3AAD86-07D9-4E5B-B7A7-94B2CB6C9DD0}" sibTransId="{40DE7EE9-7612-41D8-926B-CD2AA38CD9FE}"/>
    <dgm:cxn modelId="{BB74B54A-33E2-42E2-8726-C68009AEC898}" srcId="{84DF9E04-F4DE-4004-9768-3A30D6A8DEF1}" destId="{3FEFCF19-7061-4B7A-8613-937E86CF2FBC}" srcOrd="0" destOrd="0" parTransId="{FCB686B6-6C97-4C6E-824C-7B4EEF6C2782}" sibTransId="{E71331C6-C596-4A99-83F9-B52A864EA0F3}"/>
    <dgm:cxn modelId="{777D8D6D-5153-4E01-9A6F-E96B2A6A085B}" type="presOf" srcId="{84DF9E04-F4DE-4004-9768-3A30D6A8DEF1}" destId="{768A7558-F79C-454A-B760-73847741FD56}" srcOrd="0" destOrd="0" presId="urn:microsoft.com/office/officeart/2005/8/layout/chevron1"/>
    <dgm:cxn modelId="{5C7F7098-7E7D-4ED1-A86E-8A68DB8C97DA}" srcId="{84DF9E04-F4DE-4004-9768-3A30D6A8DEF1}" destId="{FF0E3230-B95E-48EB-AD4F-91357A76FE4D}" srcOrd="4" destOrd="0" parTransId="{05658E18-5D2D-4B48-9F0A-584B19ACF133}" sibTransId="{1C241D40-FB16-47CE-8797-DB9D25339C91}"/>
    <dgm:cxn modelId="{91292D99-AB25-4DF0-A0E8-CFE8505456B2}" type="presParOf" srcId="{768A7558-F79C-454A-B760-73847741FD56}" destId="{F6A501F4-C224-4921-93AC-683FDDDBE0B9}" srcOrd="0" destOrd="0" presId="urn:microsoft.com/office/officeart/2005/8/layout/chevron1"/>
    <dgm:cxn modelId="{BC881545-8157-4B41-9BE2-8464F8D9D8CC}" type="presParOf" srcId="{768A7558-F79C-454A-B760-73847741FD56}" destId="{7E64D7C5-732A-45F6-B718-02081B7698B3}" srcOrd="1" destOrd="0" presId="urn:microsoft.com/office/officeart/2005/8/layout/chevron1"/>
    <dgm:cxn modelId="{2DD8640D-6EB9-4121-915B-01B93B42D542}" type="presParOf" srcId="{768A7558-F79C-454A-B760-73847741FD56}" destId="{A8804002-28A9-4E57-98BC-F5F866ED95ED}" srcOrd="2" destOrd="0" presId="urn:microsoft.com/office/officeart/2005/8/layout/chevron1"/>
    <dgm:cxn modelId="{EEA6AC97-4ECB-4F8B-80E4-F30DA9D3F223}" type="presParOf" srcId="{768A7558-F79C-454A-B760-73847741FD56}" destId="{998B2879-D67F-4FB3-80CD-9121607AEDC3}" srcOrd="3" destOrd="0" presId="urn:microsoft.com/office/officeart/2005/8/layout/chevron1"/>
    <dgm:cxn modelId="{8078E444-0B13-4C72-9F07-751145C9820F}" type="presParOf" srcId="{768A7558-F79C-454A-B760-73847741FD56}" destId="{ABAE257C-7989-4087-BFED-0FABEA757591}" srcOrd="4" destOrd="0" presId="urn:microsoft.com/office/officeart/2005/8/layout/chevron1"/>
    <dgm:cxn modelId="{4EBFA035-C88C-4DC6-B750-EEAA2F9BAA61}" type="presParOf" srcId="{768A7558-F79C-454A-B760-73847741FD56}" destId="{64D96674-81B3-4D76-833C-C7AA14090D03}" srcOrd="5" destOrd="0" presId="urn:microsoft.com/office/officeart/2005/8/layout/chevron1"/>
    <dgm:cxn modelId="{9658DA24-4656-4D0F-9674-CF09712C6DBD}" type="presParOf" srcId="{768A7558-F79C-454A-B760-73847741FD56}" destId="{0F7AE802-18B4-4F3C-8AD8-26B7CFD5057C}" srcOrd="6" destOrd="0" presId="urn:microsoft.com/office/officeart/2005/8/layout/chevron1"/>
    <dgm:cxn modelId="{A568A542-260D-49CB-9720-C5CBF0F01BD9}" type="presParOf" srcId="{768A7558-F79C-454A-B760-73847741FD56}" destId="{E5E9A97D-DE6F-4F2C-85D1-CA992AE4C498}" srcOrd="7" destOrd="0" presId="urn:microsoft.com/office/officeart/2005/8/layout/chevron1"/>
    <dgm:cxn modelId="{AE50BCE2-F95D-4435-86C7-5095673F964E}" type="presParOf" srcId="{768A7558-F79C-454A-B760-73847741FD56}" destId="{7DC04128-5140-473A-961F-7E65C282F2E7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94A986-947F-4137-BFB1-DF1E404CB280}" type="doc">
      <dgm:prSet loTypeId="urn:microsoft.com/office/officeart/2005/8/layout/pyramid1" loCatId="pyramid" qsTypeId="urn:microsoft.com/office/officeart/2005/8/quickstyle/3d2" qsCatId="3D" csTypeId="urn:microsoft.com/office/officeart/2005/8/colors/accent2_5" csCatId="accent2" phldr="1"/>
      <dgm:spPr/>
    </dgm:pt>
    <dgm:pt modelId="{74838BE0-5037-41F3-B188-BFA11E4A4AFD}">
      <dgm:prSet phldrT="[Text]"/>
      <dgm:spPr/>
      <dgm:t>
        <a:bodyPr/>
        <a:lstStyle/>
        <a:p>
          <a:r>
            <a:rPr lang="de-DE" dirty="0" smtClean="0"/>
            <a:t> </a:t>
          </a:r>
          <a:endParaRPr lang="de-DE" dirty="0"/>
        </a:p>
      </dgm:t>
    </dgm:pt>
    <dgm:pt modelId="{3C2ED6C7-CF7F-433D-ACD5-8731C3A3CA9F}" type="parTrans" cxnId="{9FC8507F-400C-4C0E-B5B6-93FC5CE89D74}">
      <dgm:prSet/>
      <dgm:spPr/>
      <dgm:t>
        <a:bodyPr/>
        <a:lstStyle/>
        <a:p>
          <a:endParaRPr lang="de-DE"/>
        </a:p>
      </dgm:t>
    </dgm:pt>
    <dgm:pt modelId="{92609020-6163-4FEE-BDED-E26DFE387DE1}" type="sibTrans" cxnId="{9FC8507F-400C-4C0E-B5B6-93FC5CE89D74}">
      <dgm:prSet/>
      <dgm:spPr/>
      <dgm:t>
        <a:bodyPr/>
        <a:lstStyle/>
        <a:p>
          <a:endParaRPr lang="de-DE"/>
        </a:p>
      </dgm:t>
    </dgm:pt>
    <dgm:pt modelId="{12B804AB-6D78-4672-A78D-314185EF3936}">
      <dgm:prSet phldrT="[Text]" custT="1"/>
      <dgm:spPr/>
      <dgm:t>
        <a:bodyPr/>
        <a:lstStyle/>
        <a:p>
          <a:r>
            <a:rPr lang="de-DE" sz="2400" dirty="0" err="1" smtClean="0"/>
            <a:t>Adiminstrations</a:t>
          </a:r>
          <a:r>
            <a:rPr lang="de-DE" sz="2400" dirty="0" smtClean="0"/>
            <a:t>- und </a:t>
          </a:r>
          <a:r>
            <a:rPr lang="de-DE" sz="2400" dirty="0" err="1" smtClean="0"/>
            <a:t>Disositionssysteme</a:t>
          </a:r>
          <a:r>
            <a:rPr lang="de-DE" sz="1800" dirty="0" smtClean="0"/>
            <a:t/>
          </a:r>
          <a:br>
            <a:rPr lang="de-DE" sz="1800" dirty="0" smtClean="0"/>
          </a:br>
          <a:r>
            <a:rPr lang="de-DE" sz="1800" dirty="0" smtClean="0"/>
            <a:t>Rationalisierung, Effizienz, Ressourcenschonung</a:t>
          </a:r>
          <a:endParaRPr lang="de-DE" sz="2400" dirty="0" smtClean="0"/>
        </a:p>
      </dgm:t>
    </dgm:pt>
    <dgm:pt modelId="{F90F2F6A-B1BA-4FFF-9988-C3E88B45BA31}" type="parTrans" cxnId="{52CD8DD8-2671-4DA8-8146-6F180F430DCB}">
      <dgm:prSet/>
      <dgm:spPr/>
      <dgm:t>
        <a:bodyPr/>
        <a:lstStyle/>
        <a:p>
          <a:endParaRPr lang="de-DE"/>
        </a:p>
      </dgm:t>
    </dgm:pt>
    <dgm:pt modelId="{CB2C25AC-5E89-4667-B7FA-0004E96A6143}" type="sibTrans" cxnId="{52CD8DD8-2671-4DA8-8146-6F180F430DCB}">
      <dgm:prSet/>
      <dgm:spPr/>
      <dgm:t>
        <a:bodyPr/>
        <a:lstStyle/>
        <a:p>
          <a:endParaRPr lang="de-DE"/>
        </a:p>
      </dgm:t>
    </dgm:pt>
    <dgm:pt modelId="{B936EAC6-52FD-4F2F-BB30-D9A6897045B6}" type="pres">
      <dgm:prSet presAssocID="{8C94A986-947F-4137-BFB1-DF1E404CB280}" presName="Name0" presStyleCnt="0">
        <dgm:presLayoutVars>
          <dgm:dir/>
          <dgm:animLvl val="lvl"/>
          <dgm:resizeHandles val="exact"/>
        </dgm:presLayoutVars>
      </dgm:prSet>
      <dgm:spPr/>
    </dgm:pt>
    <dgm:pt modelId="{1DE1E216-ED44-4B30-AF55-9C96F212CB68}" type="pres">
      <dgm:prSet presAssocID="{74838BE0-5037-41F3-B188-BFA11E4A4AFD}" presName="Name8" presStyleCnt="0"/>
      <dgm:spPr/>
    </dgm:pt>
    <dgm:pt modelId="{C1B451DE-A4DD-4CB8-87CB-A91F2F31FC96}" type="pres">
      <dgm:prSet presAssocID="{74838BE0-5037-41F3-B188-BFA11E4A4AFD}" presName="level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A5181FA-E0C0-41B3-922B-C5198901C7D4}" type="pres">
      <dgm:prSet presAssocID="{74838BE0-5037-41F3-B188-BFA11E4A4AF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52A26CF-F3C0-42B7-AAC4-7148EAFFA416}" type="pres">
      <dgm:prSet presAssocID="{12B804AB-6D78-4672-A78D-314185EF3936}" presName="Name8" presStyleCnt="0"/>
      <dgm:spPr/>
    </dgm:pt>
    <dgm:pt modelId="{2FEF8936-F5D3-4428-8115-BFE153BD5B86}" type="pres">
      <dgm:prSet presAssocID="{12B804AB-6D78-4672-A78D-314185EF3936}" presName="level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1791C96-F297-4337-8983-049CFFE6D454}" type="pres">
      <dgm:prSet presAssocID="{12B804AB-6D78-4672-A78D-314185EF393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DF42A9AB-2877-487C-9FA3-738A0CD1636B}" type="presOf" srcId="{12B804AB-6D78-4672-A78D-314185EF3936}" destId="{11791C96-F297-4337-8983-049CFFE6D454}" srcOrd="1" destOrd="0" presId="urn:microsoft.com/office/officeart/2005/8/layout/pyramid1"/>
    <dgm:cxn modelId="{52CD8DD8-2671-4DA8-8146-6F180F430DCB}" srcId="{8C94A986-947F-4137-BFB1-DF1E404CB280}" destId="{12B804AB-6D78-4672-A78D-314185EF3936}" srcOrd="1" destOrd="0" parTransId="{F90F2F6A-B1BA-4FFF-9988-C3E88B45BA31}" sibTransId="{CB2C25AC-5E89-4667-B7FA-0004E96A6143}"/>
    <dgm:cxn modelId="{4680D23E-6601-4A7A-9B6D-F851B760EDBE}" type="presOf" srcId="{74838BE0-5037-41F3-B188-BFA11E4A4AFD}" destId="{5A5181FA-E0C0-41B3-922B-C5198901C7D4}" srcOrd="1" destOrd="0" presId="urn:microsoft.com/office/officeart/2005/8/layout/pyramid1"/>
    <dgm:cxn modelId="{73FDA305-65EE-4FFD-A828-D810114BDCF7}" type="presOf" srcId="{74838BE0-5037-41F3-B188-BFA11E4A4AFD}" destId="{C1B451DE-A4DD-4CB8-87CB-A91F2F31FC96}" srcOrd="0" destOrd="0" presId="urn:microsoft.com/office/officeart/2005/8/layout/pyramid1"/>
    <dgm:cxn modelId="{180BA137-6206-4359-A573-57BE1A73C429}" type="presOf" srcId="{12B804AB-6D78-4672-A78D-314185EF3936}" destId="{2FEF8936-F5D3-4428-8115-BFE153BD5B86}" srcOrd="0" destOrd="0" presId="urn:microsoft.com/office/officeart/2005/8/layout/pyramid1"/>
    <dgm:cxn modelId="{9FC8507F-400C-4C0E-B5B6-93FC5CE89D74}" srcId="{8C94A986-947F-4137-BFB1-DF1E404CB280}" destId="{74838BE0-5037-41F3-B188-BFA11E4A4AFD}" srcOrd="0" destOrd="0" parTransId="{3C2ED6C7-CF7F-433D-ACD5-8731C3A3CA9F}" sibTransId="{92609020-6163-4FEE-BDED-E26DFE387DE1}"/>
    <dgm:cxn modelId="{6034A3DE-8436-424E-90A5-53E6A1642460}" type="presOf" srcId="{8C94A986-947F-4137-BFB1-DF1E404CB280}" destId="{B936EAC6-52FD-4F2F-BB30-D9A6897045B6}" srcOrd="0" destOrd="0" presId="urn:microsoft.com/office/officeart/2005/8/layout/pyramid1"/>
    <dgm:cxn modelId="{BCDBE243-E9B0-4D49-9617-621C222623C2}" type="presParOf" srcId="{B936EAC6-52FD-4F2F-BB30-D9A6897045B6}" destId="{1DE1E216-ED44-4B30-AF55-9C96F212CB68}" srcOrd="0" destOrd="0" presId="urn:microsoft.com/office/officeart/2005/8/layout/pyramid1"/>
    <dgm:cxn modelId="{EA6575D6-ED12-48FA-A850-91C3B66E7417}" type="presParOf" srcId="{1DE1E216-ED44-4B30-AF55-9C96F212CB68}" destId="{C1B451DE-A4DD-4CB8-87CB-A91F2F31FC96}" srcOrd="0" destOrd="0" presId="urn:microsoft.com/office/officeart/2005/8/layout/pyramid1"/>
    <dgm:cxn modelId="{00525C34-4110-4805-B280-ECF0BB172405}" type="presParOf" srcId="{1DE1E216-ED44-4B30-AF55-9C96F212CB68}" destId="{5A5181FA-E0C0-41B3-922B-C5198901C7D4}" srcOrd="1" destOrd="0" presId="urn:microsoft.com/office/officeart/2005/8/layout/pyramid1"/>
    <dgm:cxn modelId="{AF442E68-01C7-4751-B5D1-99764A0A0BAF}" type="presParOf" srcId="{B936EAC6-52FD-4F2F-BB30-D9A6897045B6}" destId="{952A26CF-F3C0-42B7-AAC4-7148EAFFA416}" srcOrd="1" destOrd="0" presId="urn:microsoft.com/office/officeart/2005/8/layout/pyramid1"/>
    <dgm:cxn modelId="{0E077310-46C5-41B1-A99E-176250C68EA1}" type="presParOf" srcId="{952A26CF-F3C0-42B7-AAC4-7148EAFFA416}" destId="{2FEF8936-F5D3-4428-8115-BFE153BD5B86}" srcOrd="0" destOrd="0" presId="urn:microsoft.com/office/officeart/2005/8/layout/pyramid1"/>
    <dgm:cxn modelId="{A1096934-7CB8-4DAB-958D-4DF132AB092C}" type="presParOf" srcId="{952A26CF-F3C0-42B7-AAC4-7148EAFFA416}" destId="{11791C96-F297-4337-8983-049CFFE6D45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94A986-947F-4137-BFB1-DF1E404CB280}" type="doc">
      <dgm:prSet loTypeId="urn:microsoft.com/office/officeart/2005/8/layout/pyramid1" loCatId="pyramid" qsTypeId="urn:microsoft.com/office/officeart/2005/8/quickstyle/3d2" qsCatId="3D" csTypeId="urn:microsoft.com/office/officeart/2005/8/colors/accent2_5" csCatId="accent2" phldr="1"/>
      <dgm:spPr/>
    </dgm:pt>
    <dgm:pt modelId="{74838BE0-5037-41F3-B188-BFA11E4A4AFD}">
      <dgm:prSet phldrT="[Text]" custT="1"/>
      <dgm:spPr/>
      <dgm:t>
        <a:bodyPr/>
        <a:lstStyle/>
        <a:p>
          <a:r>
            <a:rPr lang="de-DE" sz="3600" b="1" dirty="0" smtClean="0"/>
            <a:t> </a:t>
          </a:r>
          <a:r>
            <a:rPr lang="de-DE" sz="2000" b="1" dirty="0" smtClean="0"/>
            <a:t>Planungs- und Kontrollsysteme</a:t>
          </a:r>
          <a:br>
            <a:rPr lang="de-DE" sz="2000" b="1" dirty="0" smtClean="0"/>
          </a:br>
          <a:r>
            <a:rPr lang="de-DE" sz="1800" b="1" dirty="0" smtClean="0"/>
            <a:t/>
          </a:r>
          <a:br>
            <a:rPr lang="de-DE" sz="1800" b="1" dirty="0" smtClean="0"/>
          </a:br>
          <a:r>
            <a:rPr lang="de-DE" sz="1800" dirty="0" smtClean="0"/>
            <a:t>Zielsichere Planung und Kontrolle</a:t>
          </a:r>
          <a:endParaRPr lang="de-DE" sz="2000" dirty="0"/>
        </a:p>
      </dgm:t>
    </dgm:pt>
    <dgm:pt modelId="{3C2ED6C7-CF7F-433D-ACD5-8731C3A3CA9F}" type="parTrans" cxnId="{9FC8507F-400C-4C0E-B5B6-93FC5CE89D74}">
      <dgm:prSet/>
      <dgm:spPr/>
      <dgm:t>
        <a:bodyPr/>
        <a:lstStyle/>
        <a:p>
          <a:endParaRPr lang="de-DE"/>
        </a:p>
      </dgm:t>
    </dgm:pt>
    <dgm:pt modelId="{92609020-6163-4FEE-BDED-E26DFE387DE1}" type="sibTrans" cxnId="{9FC8507F-400C-4C0E-B5B6-93FC5CE89D74}">
      <dgm:prSet/>
      <dgm:spPr/>
      <dgm:t>
        <a:bodyPr/>
        <a:lstStyle/>
        <a:p>
          <a:endParaRPr lang="de-DE"/>
        </a:p>
      </dgm:t>
    </dgm:pt>
    <dgm:pt modelId="{4F4976CC-8949-4615-AF14-69A9D36944B3}">
      <dgm:prSet phldrT="[Text]" custT="1"/>
      <dgm:spPr/>
      <dgm:t>
        <a:bodyPr/>
        <a:lstStyle/>
        <a:p>
          <a:r>
            <a:rPr lang="de-DE" sz="2400" dirty="0" smtClean="0"/>
            <a:t>Administrations- und Dispositionssysteme</a:t>
          </a:r>
          <a:r>
            <a:rPr lang="de-DE" sz="1800" dirty="0" smtClean="0"/>
            <a:t/>
          </a:r>
          <a:br>
            <a:rPr lang="de-DE" sz="1800" dirty="0" smtClean="0"/>
          </a:br>
          <a:r>
            <a:rPr lang="de-DE" sz="1800" dirty="0" smtClean="0"/>
            <a:t>Rationalisierung, Effizienz, Ressourcenschonung</a:t>
          </a:r>
          <a:endParaRPr lang="de-DE" dirty="0"/>
        </a:p>
      </dgm:t>
    </dgm:pt>
    <dgm:pt modelId="{05C8E151-43E9-44E6-AB29-895C8967F379}" type="parTrans" cxnId="{80751F52-CCA3-4422-9F82-4E53D86F1993}">
      <dgm:prSet/>
      <dgm:spPr/>
    </dgm:pt>
    <dgm:pt modelId="{D289DACB-C7C2-43F6-8697-7AE162A479DE}" type="sibTrans" cxnId="{80751F52-CCA3-4422-9F82-4E53D86F1993}">
      <dgm:prSet/>
      <dgm:spPr/>
    </dgm:pt>
    <dgm:pt modelId="{B936EAC6-52FD-4F2F-BB30-D9A6897045B6}" type="pres">
      <dgm:prSet presAssocID="{8C94A986-947F-4137-BFB1-DF1E404CB280}" presName="Name0" presStyleCnt="0">
        <dgm:presLayoutVars>
          <dgm:dir/>
          <dgm:animLvl val="lvl"/>
          <dgm:resizeHandles val="exact"/>
        </dgm:presLayoutVars>
      </dgm:prSet>
      <dgm:spPr/>
    </dgm:pt>
    <dgm:pt modelId="{1DE1E216-ED44-4B30-AF55-9C96F212CB68}" type="pres">
      <dgm:prSet presAssocID="{74838BE0-5037-41F3-B188-BFA11E4A4AFD}" presName="Name8" presStyleCnt="0"/>
      <dgm:spPr/>
    </dgm:pt>
    <dgm:pt modelId="{C1B451DE-A4DD-4CB8-87CB-A91F2F31FC96}" type="pres">
      <dgm:prSet presAssocID="{74838BE0-5037-41F3-B188-BFA11E4A4AFD}" presName="level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A5181FA-E0C0-41B3-922B-C5198901C7D4}" type="pres">
      <dgm:prSet presAssocID="{74838BE0-5037-41F3-B188-BFA11E4A4AF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6F8CBCE-F9CF-4C48-A537-0F6E1715BA1D}" type="pres">
      <dgm:prSet presAssocID="{4F4976CC-8949-4615-AF14-69A9D36944B3}" presName="Name8" presStyleCnt="0"/>
      <dgm:spPr/>
    </dgm:pt>
    <dgm:pt modelId="{3AB31FE7-F208-4C17-A0A8-3977FDBACDC4}" type="pres">
      <dgm:prSet presAssocID="{4F4976CC-8949-4615-AF14-69A9D36944B3}" presName="level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134E495-3D82-4628-BEAC-C44242844975}" type="pres">
      <dgm:prSet presAssocID="{4F4976CC-8949-4615-AF14-69A9D36944B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28267155-8521-4A3C-8594-BF4B5A935CED}" type="presOf" srcId="{74838BE0-5037-41F3-B188-BFA11E4A4AFD}" destId="{C1B451DE-A4DD-4CB8-87CB-A91F2F31FC96}" srcOrd="0" destOrd="0" presId="urn:microsoft.com/office/officeart/2005/8/layout/pyramid1"/>
    <dgm:cxn modelId="{F5AA4406-969E-4C97-BB6A-C6706ECC483F}" type="presOf" srcId="{8C94A986-947F-4137-BFB1-DF1E404CB280}" destId="{B936EAC6-52FD-4F2F-BB30-D9A6897045B6}" srcOrd="0" destOrd="0" presId="urn:microsoft.com/office/officeart/2005/8/layout/pyramid1"/>
    <dgm:cxn modelId="{5E49B38C-BA6C-43E9-917B-EBB97718D65A}" type="presOf" srcId="{74838BE0-5037-41F3-B188-BFA11E4A4AFD}" destId="{5A5181FA-E0C0-41B3-922B-C5198901C7D4}" srcOrd="1" destOrd="0" presId="urn:microsoft.com/office/officeart/2005/8/layout/pyramid1"/>
    <dgm:cxn modelId="{B8EE4B68-0D54-48BC-A9FB-16F7A4785C46}" type="presOf" srcId="{4F4976CC-8949-4615-AF14-69A9D36944B3}" destId="{8134E495-3D82-4628-BEAC-C44242844975}" srcOrd="1" destOrd="0" presId="urn:microsoft.com/office/officeart/2005/8/layout/pyramid1"/>
    <dgm:cxn modelId="{80751F52-CCA3-4422-9F82-4E53D86F1993}" srcId="{8C94A986-947F-4137-BFB1-DF1E404CB280}" destId="{4F4976CC-8949-4615-AF14-69A9D36944B3}" srcOrd="1" destOrd="0" parTransId="{05C8E151-43E9-44E6-AB29-895C8967F379}" sibTransId="{D289DACB-C7C2-43F6-8697-7AE162A479DE}"/>
    <dgm:cxn modelId="{2FD57B1E-F7E7-4FAB-8364-BB64E5F110A1}" type="presOf" srcId="{4F4976CC-8949-4615-AF14-69A9D36944B3}" destId="{3AB31FE7-F208-4C17-A0A8-3977FDBACDC4}" srcOrd="0" destOrd="0" presId="urn:microsoft.com/office/officeart/2005/8/layout/pyramid1"/>
    <dgm:cxn modelId="{9FC8507F-400C-4C0E-B5B6-93FC5CE89D74}" srcId="{8C94A986-947F-4137-BFB1-DF1E404CB280}" destId="{74838BE0-5037-41F3-B188-BFA11E4A4AFD}" srcOrd="0" destOrd="0" parTransId="{3C2ED6C7-CF7F-433D-ACD5-8731C3A3CA9F}" sibTransId="{92609020-6163-4FEE-BDED-E26DFE387DE1}"/>
    <dgm:cxn modelId="{5A03B825-34C7-453E-B52C-6BF341F1B88E}" type="presParOf" srcId="{B936EAC6-52FD-4F2F-BB30-D9A6897045B6}" destId="{1DE1E216-ED44-4B30-AF55-9C96F212CB68}" srcOrd="0" destOrd="0" presId="urn:microsoft.com/office/officeart/2005/8/layout/pyramid1"/>
    <dgm:cxn modelId="{9F83097A-E1F8-4921-BE14-1D6B0F72AB4D}" type="presParOf" srcId="{1DE1E216-ED44-4B30-AF55-9C96F212CB68}" destId="{C1B451DE-A4DD-4CB8-87CB-A91F2F31FC96}" srcOrd="0" destOrd="0" presId="urn:microsoft.com/office/officeart/2005/8/layout/pyramid1"/>
    <dgm:cxn modelId="{924E5EDE-38BD-4E18-8B88-7D4F72A6CEE0}" type="presParOf" srcId="{1DE1E216-ED44-4B30-AF55-9C96F212CB68}" destId="{5A5181FA-E0C0-41B3-922B-C5198901C7D4}" srcOrd="1" destOrd="0" presId="urn:microsoft.com/office/officeart/2005/8/layout/pyramid1"/>
    <dgm:cxn modelId="{F56A5073-DF35-451C-B8E7-5BD3ACF640B0}" type="presParOf" srcId="{B936EAC6-52FD-4F2F-BB30-D9A6897045B6}" destId="{26F8CBCE-F9CF-4C48-A537-0F6E1715BA1D}" srcOrd="1" destOrd="0" presId="urn:microsoft.com/office/officeart/2005/8/layout/pyramid1"/>
    <dgm:cxn modelId="{D1344EDE-6A3F-45B0-A6D7-7BE009541C98}" type="presParOf" srcId="{26F8CBCE-F9CF-4C48-A537-0F6E1715BA1D}" destId="{3AB31FE7-F208-4C17-A0A8-3977FDBACDC4}" srcOrd="0" destOrd="0" presId="urn:microsoft.com/office/officeart/2005/8/layout/pyramid1"/>
    <dgm:cxn modelId="{A0A4128F-669B-49FB-B1C6-DE9CEBC65D5F}" type="presParOf" srcId="{26F8CBCE-F9CF-4C48-A537-0F6E1715BA1D}" destId="{8134E495-3D82-4628-BEAC-C4424284497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E9260A-9890-4FCC-847C-981033753AA6}" type="doc">
      <dgm:prSet loTypeId="urn:microsoft.com/office/officeart/2005/8/layout/cycle6" loCatId="relationship" qsTypeId="urn:microsoft.com/office/officeart/2005/8/quickstyle/simple1#3" qsCatId="simple" csTypeId="urn:microsoft.com/office/officeart/2005/8/colors/accent2_4" csCatId="accent2" phldr="1"/>
      <dgm:spPr/>
      <dgm:t>
        <a:bodyPr/>
        <a:lstStyle/>
        <a:p>
          <a:endParaRPr lang="de-DE"/>
        </a:p>
      </dgm:t>
    </dgm:pt>
    <dgm:pt modelId="{6A3E01D8-C4F8-4D28-8D44-0FE6B6A8BED1}">
      <dgm:prSet phldrT="[Text]"/>
      <dgm:spPr/>
      <dgm:t>
        <a:bodyPr/>
        <a:lstStyle/>
        <a:p>
          <a:r>
            <a:rPr lang="de-DE" dirty="0" smtClean="0">
              <a:solidFill>
                <a:schemeClr val="tx1"/>
              </a:solidFill>
            </a:rPr>
            <a:t>ESS bzw. FUS</a:t>
          </a:r>
          <a:endParaRPr lang="de-DE" dirty="0">
            <a:solidFill>
              <a:schemeClr val="tx1"/>
            </a:solidFill>
          </a:endParaRPr>
        </a:p>
      </dgm:t>
    </dgm:pt>
    <dgm:pt modelId="{77CB7E31-5F5E-4910-AF1B-04514D7E84E3}" type="parTrans" cxnId="{B1A08806-188B-4345-97D9-09C6316CF411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032E99C5-3F06-404F-A305-296387605D7B}" type="sibTrans" cxnId="{B1A08806-188B-4345-97D9-09C6316CF411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D8316024-95A7-490E-9EA0-2682894E66FD}">
      <dgm:prSet phldrT="[Text]"/>
      <dgm:spPr/>
      <dgm:t>
        <a:bodyPr/>
        <a:lstStyle/>
        <a:p>
          <a:r>
            <a:rPr lang="de-DE" dirty="0" smtClean="0">
              <a:solidFill>
                <a:schemeClr val="tx1"/>
              </a:solidFill>
            </a:rPr>
            <a:t>DSS bzw. EUS</a:t>
          </a:r>
          <a:endParaRPr lang="de-DE" dirty="0">
            <a:solidFill>
              <a:schemeClr val="tx1"/>
            </a:solidFill>
          </a:endParaRPr>
        </a:p>
      </dgm:t>
    </dgm:pt>
    <dgm:pt modelId="{1F0D64E4-9738-43AF-86E8-3880E9F5EC17}" type="parTrans" cxnId="{D0157323-00D0-4633-8768-40FD90CFC468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75C45809-CC96-438E-99CD-91B3916261A4}" type="sibTrans" cxnId="{D0157323-00D0-4633-8768-40FD90CFC468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009F815B-9943-48C2-A3F5-9E76F6837BD2}">
      <dgm:prSet phldrT="[Text]"/>
      <dgm:spPr/>
      <dgm:t>
        <a:bodyPr/>
        <a:lstStyle/>
        <a:p>
          <a:r>
            <a:rPr lang="de-DE" dirty="0" smtClean="0">
              <a:solidFill>
                <a:schemeClr val="tx1"/>
              </a:solidFill>
            </a:rPr>
            <a:t>Operative Systeme</a:t>
          </a:r>
          <a:endParaRPr lang="de-DE" dirty="0">
            <a:solidFill>
              <a:schemeClr val="tx1"/>
            </a:solidFill>
          </a:endParaRPr>
        </a:p>
      </dgm:t>
    </dgm:pt>
    <dgm:pt modelId="{B044A5E0-8D5A-4CA7-90AA-55A4EDEA3E7B}" type="parTrans" cxnId="{6768ED79-C45B-44FC-ACED-341257652897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E3586C0A-6F67-48EE-9CBA-4A7F55D100B9}" type="sibTrans" cxnId="{6768ED79-C45B-44FC-ACED-341257652897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8F8CB5D1-2A3E-4F34-9F18-03898602BE22}">
      <dgm:prSet phldrT="[Text]"/>
      <dgm:spPr/>
      <dgm:t>
        <a:bodyPr/>
        <a:lstStyle/>
        <a:p>
          <a:r>
            <a:rPr lang="de-DE" smtClean="0">
              <a:solidFill>
                <a:schemeClr val="tx1"/>
              </a:solidFill>
            </a:rPr>
            <a:t>MIS</a:t>
          </a:r>
          <a:endParaRPr lang="de-DE" dirty="0">
            <a:solidFill>
              <a:schemeClr val="tx1"/>
            </a:solidFill>
          </a:endParaRPr>
        </a:p>
      </dgm:t>
    </dgm:pt>
    <dgm:pt modelId="{B69C061F-64AD-4897-986E-B0BCF0081293}" type="parTrans" cxnId="{D77E9EF9-54FC-4881-BF5C-377FFA51BA74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8DE71110-F823-4EC2-96A5-768EC82349BE}" type="sibTrans" cxnId="{D77E9EF9-54FC-4881-BF5C-377FFA51BA74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44062C59-1200-4E5F-ACDB-8E6E3DC7148F}" type="pres">
      <dgm:prSet presAssocID="{57E9260A-9890-4FCC-847C-981033753AA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D7E82C27-81A5-4B8A-957B-7FAF8643B244}" type="pres">
      <dgm:prSet presAssocID="{6A3E01D8-C4F8-4D28-8D44-0FE6B6A8BED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EB98627-6566-40B2-98A2-6522E15139B6}" type="pres">
      <dgm:prSet presAssocID="{6A3E01D8-C4F8-4D28-8D44-0FE6B6A8BED1}" presName="spNode" presStyleCnt="0"/>
      <dgm:spPr/>
    </dgm:pt>
    <dgm:pt modelId="{389751A3-CD0E-40CB-803C-965130B1219B}" type="pres">
      <dgm:prSet presAssocID="{032E99C5-3F06-404F-A305-296387605D7B}" presName="sibTrans" presStyleLbl="sibTrans1D1" presStyleIdx="0" presStyleCnt="4"/>
      <dgm:spPr/>
      <dgm:t>
        <a:bodyPr/>
        <a:lstStyle/>
        <a:p>
          <a:endParaRPr lang="de-DE"/>
        </a:p>
      </dgm:t>
    </dgm:pt>
    <dgm:pt modelId="{8519944D-7FE2-49F7-8964-89C55DC0CD34}" type="pres">
      <dgm:prSet presAssocID="{D8316024-95A7-490E-9EA0-2682894E66F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918A27B-3504-4F40-9F45-4B18153F7952}" type="pres">
      <dgm:prSet presAssocID="{D8316024-95A7-490E-9EA0-2682894E66FD}" presName="spNode" presStyleCnt="0"/>
      <dgm:spPr/>
    </dgm:pt>
    <dgm:pt modelId="{7EBF4E2C-DAC9-48CC-862E-EC5DD2529D48}" type="pres">
      <dgm:prSet presAssocID="{75C45809-CC96-438E-99CD-91B3916261A4}" presName="sibTrans" presStyleLbl="sibTrans1D1" presStyleIdx="1" presStyleCnt="4"/>
      <dgm:spPr/>
      <dgm:t>
        <a:bodyPr/>
        <a:lstStyle/>
        <a:p>
          <a:endParaRPr lang="de-DE"/>
        </a:p>
      </dgm:t>
    </dgm:pt>
    <dgm:pt modelId="{95ACE0C6-72A7-4574-B066-A584E3534295}" type="pres">
      <dgm:prSet presAssocID="{009F815B-9943-48C2-A3F5-9E76F6837BD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26D543D-BC41-4DC5-83DD-D633AA980B1A}" type="pres">
      <dgm:prSet presAssocID="{009F815B-9943-48C2-A3F5-9E76F6837BD2}" presName="spNode" presStyleCnt="0"/>
      <dgm:spPr/>
    </dgm:pt>
    <dgm:pt modelId="{84DDA773-67D4-4103-B431-43CF5F47EFA2}" type="pres">
      <dgm:prSet presAssocID="{E3586C0A-6F67-48EE-9CBA-4A7F55D100B9}" presName="sibTrans" presStyleLbl="sibTrans1D1" presStyleIdx="2" presStyleCnt="4"/>
      <dgm:spPr/>
      <dgm:t>
        <a:bodyPr/>
        <a:lstStyle/>
        <a:p>
          <a:endParaRPr lang="de-DE"/>
        </a:p>
      </dgm:t>
    </dgm:pt>
    <dgm:pt modelId="{3C08DD9E-6435-4EDE-AFD2-2582F857AB72}" type="pres">
      <dgm:prSet presAssocID="{8F8CB5D1-2A3E-4F34-9F18-03898602BE2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A60C0E7-8FCE-40D6-8616-82495806AD63}" type="pres">
      <dgm:prSet presAssocID="{8F8CB5D1-2A3E-4F34-9F18-03898602BE22}" presName="spNode" presStyleCnt="0"/>
      <dgm:spPr/>
    </dgm:pt>
    <dgm:pt modelId="{C75C107E-ECE8-4BBB-AB1A-1CB41006E9A7}" type="pres">
      <dgm:prSet presAssocID="{8DE71110-F823-4EC2-96A5-768EC82349BE}" presName="sibTrans" presStyleLbl="sibTrans1D1" presStyleIdx="3" presStyleCnt="4"/>
      <dgm:spPr/>
      <dgm:t>
        <a:bodyPr/>
        <a:lstStyle/>
        <a:p>
          <a:endParaRPr lang="de-DE"/>
        </a:p>
      </dgm:t>
    </dgm:pt>
  </dgm:ptLst>
  <dgm:cxnLst>
    <dgm:cxn modelId="{E2F1D05E-A3DC-49F2-A366-E3737D206DF0}" type="presOf" srcId="{032E99C5-3F06-404F-A305-296387605D7B}" destId="{389751A3-CD0E-40CB-803C-965130B1219B}" srcOrd="0" destOrd="0" presId="urn:microsoft.com/office/officeart/2005/8/layout/cycle6"/>
    <dgm:cxn modelId="{D79E1E13-FD86-4AA4-8BF2-9E7A0D32A706}" type="presOf" srcId="{8F8CB5D1-2A3E-4F34-9F18-03898602BE22}" destId="{3C08DD9E-6435-4EDE-AFD2-2582F857AB72}" srcOrd="0" destOrd="0" presId="urn:microsoft.com/office/officeart/2005/8/layout/cycle6"/>
    <dgm:cxn modelId="{5DE46346-13C7-44C8-9A6E-8321D728ADF7}" type="presOf" srcId="{D8316024-95A7-490E-9EA0-2682894E66FD}" destId="{8519944D-7FE2-49F7-8964-89C55DC0CD34}" srcOrd="0" destOrd="0" presId="urn:microsoft.com/office/officeart/2005/8/layout/cycle6"/>
    <dgm:cxn modelId="{D0157323-00D0-4633-8768-40FD90CFC468}" srcId="{57E9260A-9890-4FCC-847C-981033753AA6}" destId="{D8316024-95A7-490E-9EA0-2682894E66FD}" srcOrd="1" destOrd="0" parTransId="{1F0D64E4-9738-43AF-86E8-3880E9F5EC17}" sibTransId="{75C45809-CC96-438E-99CD-91B3916261A4}"/>
    <dgm:cxn modelId="{C5657D19-2653-4286-B9DB-07E031F10C21}" type="presOf" srcId="{57E9260A-9890-4FCC-847C-981033753AA6}" destId="{44062C59-1200-4E5F-ACDB-8E6E3DC7148F}" srcOrd="0" destOrd="0" presId="urn:microsoft.com/office/officeart/2005/8/layout/cycle6"/>
    <dgm:cxn modelId="{C0D7E468-F2D4-43CA-BE0A-436B76170227}" type="presOf" srcId="{009F815B-9943-48C2-A3F5-9E76F6837BD2}" destId="{95ACE0C6-72A7-4574-B066-A584E3534295}" srcOrd="0" destOrd="0" presId="urn:microsoft.com/office/officeart/2005/8/layout/cycle6"/>
    <dgm:cxn modelId="{9183C0E7-163C-4602-A057-8B582FB2615B}" type="presOf" srcId="{6A3E01D8-C4F8-4D28-8D44-0FE6B6A8BED1}" destId="{D7E82C27-81A5-4B8A-957B-7FAF8643B244}" srcOrd="0" destOrd="0" presId="urn:microsoft.com/office/officeart/2005/8/layout/cycle6"/>
    <dgm:cxn modelId="{6768ED79-C45B-44FC-ACED-341257652897}" srcId="{57E9260A-9890-4FCC-847C-981033753AA6}" destId="{009F815B-9943-48C2-A3F5-9E76F6837BD2}" srcOrd="2" destOrd="0" parTransId="{B044A5E0-8D5A-4CA7-90AA-55A4EDEA3E7B}" sibTransId="{E3586C0A-6F67-48EE-9CBA-4A7F55D100B9}"/>
    <dgm:cxn modelId="{70040550-DCE9-4BC3-A06E-CBA13212376B}" type="presOf" srcId="{75C45809-CC96-438E-99CD-91B3916261A4}" destId="{7EBF4E2C-DAC9-48CC-862E-EC5DD2529D48}" srcOrd="0" destOrd="0" presId="urn:microsoft.com/office/officeart/2005/8/layout/cycle6"/>
    <dgm:cxn modelId="{B1A08806-188B-4345-97D9-09C6316CF411}" srcId="{57E9260A-9890-4FCC-847C-981033753AA6}" destId="{6A3E01D8-C4F8-4D28-8D44-0FE6B6A8BED1}" srcOrd="0" destOrd="0" parTransId="{77CB7E31-5F5E-4910-AF1B-04514D7E84E3}" sibTransId="{032E99C5-3F06-404F-A305-296387605D7B}"/>
    <dgm:cxn modelId="{935C61B2-0A6B-4C2D-81AB-86548D3DA8BF}" type="presOf" srcId="{8DE71110-F823-4EC2-96A5-768EC82349BE}" destId="{C75C107E-ECE8-4BBB-AB1A-1CB41006E9A7}" srcOrd="0" destOrd="0" presId="urn:microsoft.com/office/officeart/2005/8/layout/cycle6"/>
    <dgm:cxn modelId="{D77E9EF9-54FC-4881-BF5C-377FFA51BA74}" srcId="{57E9260A-9890-4FCC-847C-981033753AA6}" destId="{8F8CB5D1-2A3E-4F34-9F18-03898602BE22}" srcOrd="3" destOrd="0" parTransId="{B69C061F-64AD-4897-986E-B0BCF0081293}" sibTransId="{8DE71110-F823-4EC2-96A5-768EC82349BE}"/>
    <dgm:cxn modelId="{C0385BD8-61C2-46D0-B5FA-9F13EDE056ED}" type="presOf" srcId="{E3586C0A-6F67-48EE-9CBA-4A7F55D100B9}" destId="{84DDA773-67D4-4103-B431-43CF5F47EFA2}" srcOrd="0" destOrd="0" presId="urn:microsoft.com/office/officeart/2005/8/layout/cycle6"/>
    <dgm:cxn modelId="{CD86BD6F-EED1-4896-8829-DB6B170BDC73}" type="presParOf" srcId="{44062C59-1200-4E5F-ACDB-8E6E3DC7148F}" destId="{D7E82C27-81A5-4B8A-957B-7FAF8643B244}" srcOrd="0" destOrd="0" presId="urn:microsoft.com/office/officeart/2005/8/layout/cycle6"/>
    <dgm:cxn modelId="{8887B29E-8CAB-47AC-861F-47B8F547D1D2}" type="presParOf" srcId="{44062C59-1200-4E5F-ACDB-8E6E3DC7148F}" destId="{2EB98627-6566-40B2-98A2-6522E15139B6}" srcOrd="1" destOrd="0" presId="urn:microsoft.com/office/officeart/2005/8/layout/cycle6"/>
    <dgm:cxn modelId="{9B3B32DD-F794-46AA-8030-29028B6FB8A0}" type="presParOf" srcId="{44062C59-1200-4E5F-ACDB-8E6E3DC7148F}" destId="{389751A3-CD0E-40CB-803C-965130B1219B}" srcOrd="2" destOrd="0" presId="urn:microsoft.com/office/officeart/2005/8/layout/cycle6"/>
    <dgm:cxn modelId="{8A8E5CBD-51FC-4702-886C-37739B485DCE}" type="presParOf" srcId="{44062C59-1200-4E5F-ACDB-8E6E3DC7148F}" destId="{8519944D-7FE2-49F7-8964-89C55DC0CD34}" srcOrd="3" destOrd="0" presId="urn:microsoft.com/office/officeart/2005/8/layout/cycle6"/>
    <dgm:cxn modelId="{F3A97189-06B3-4BAC-9B3B-41A76E804F62}" type="presParOf" srcId="{44062C59-1200-4E5F-ACDB-8E6E3DC7148F}" destId="{5918A27B-3504-4F40-9F45-4B18153F7952}" srcOrd="4" destOrd="0" presId="urn:microsoft.com/office/officeart/2005/8/layout/cycle6"/>
    <dgm:cxn modelId="{F55C6EB1-F1DD-4B42-ADD5-8FDB3AFD4DE0}" type="presParOf" srcId="{44062C59-1200-4E5F-ACDB-8E6E3DC7148F}" destId="{7EBF4E2C-DAC9-48CC-862E-EC5DD2529D48}" srcOrd="5" destOrd="0" presId="urn:microsoft.com/office/officeart/2005/8/layout/cycle6"/>
    <dgm:cxn modelId="{B58C6CDA-8F00-48D2-8E34-F4CE0F1CBD11}" type="presParOf" srcId="{44062C59-1200-4E5F-ACDB-8E6E3DC7148F}" destId="{95ACE0C6-72A7-4574-B066-A584E3534295}" srcOrd="6" destOrd="0" presId="urn:microsoft.com/office/officeart/2005/8/layout/cycle6"/>
    <dgm:cxn modelId="{94812003-445A-41F2-BDB5-2D459D1B4B27}" type="presParOf" srcId="{44062C59-1200-4E5F-ACDB-8E6E3DC7148F}" destId="{026D543D-BC41-4DC5-83DD-D633AA980B1A}" srcOrd="7" destOrd="0" presId="urn:microsoft.com/office/officeart/2005/8/layout/cycle6"/>
    <dgm:cxn modelId="{5F581611-9755-400F-ACBE-93B95AC4FE5E}" type="presParOf" srcId="{44062C59-1200-4E5F-ACDB-8E6E3DC7148F}" destId="{84DDA773-67D4-4103-B431-43CF5F47EFA2}" srcOrd="8" destOrd="0" presId="urn:microsoft.com/office/officeart/2005/8/layout/cycle6"/>
    <dgm:cxn modelId="{EC35103B-7AA1-48FD-AF79-70B4FCEB576B}" type="presParOf" srcId="{44062C59-1200-4E5F-ACDB-8E6E3DC7148F}" destId="{3C08DD9E-6435-4EDE-AFD2-2582F857AB72}" srcOrd="9" destOrd="0" presId="urn:microsoft.com/office/officeart/2005/8/layout/cycle6"/>
    <dgm:cxn modelId="{382E8DF3-33D3-4B64-BC34-81BD022C7C86}" type="presParOf" srcId="{44062C59-1200-4E5F-ACDB-8E6E3DC7148F}" destId="{5A60C0E7-8FCE-40D6-8616-82495806AD63}" srcOrd="10" destOrd="0" presId="urn:microsoft.com/office/officeart/2005/8/layout/cycle6"/>
    <dgm:cxn modelId="{1724F1E7-999D-4364-86A0-A25DA0FE3503}" type="presParOf" srcId="{44062C59-1200-4E5F-ACDB-8E6E3DC7148F}" destId="{C75C107E-ECE8-4BBB-AB1A-1CB41006E9A7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D45FA72-CE5D-4A5D-A1EF-A3CDA75E7090}">
      <dsp:nvSpPr>
        <dsp:cNvPr id="0" name=""/>
        <dsp:cNvSpPr/>
      </dsp:nvSpPr>
      <dsp:spPr>
        <a:xfrm rot="5400000">
          <a:off x="4855447" y="-2234308"/>
          <a:ext cx="790428" cy="546076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100" kern="1200" dirty="0" smtClean="0"/>
            <a:t>Leitung u. Motivation von Mitarbeitern</a:t>
          </a:r>
          <a:endParaRPr lang="de-DE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100" kern="1200" dirty="0" smtClean="0"/>
            <a:t>Aufbau von Kommunikationsbeziehungen</a:t>
          </a:r>
          <a:endParaRPr lang="de-DE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100" kern="1200" dirty="0" smtClean="0"/>
            <a:t>Aufnahme und Verbreitung von Informationen</a:t>
          </a:r>
          <a:endParaRPr lang="de-DE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100" kern="1200" dirty="0" smtClean="0"/>
            <a:t>Problemlösung und Entscheidungsfindung bei Unsicherheit</a:t>
          </a:r>
          <a:endParaRPr lang="de-DE" sz="1100" kern="1200" dirty="0"/>
        </a:p>
      </dsp:txBody>
      <dsp:txXfrm rot="5400000">
        <a:off x="4855447" y="-2234308"/>
        <a:ext cx="790428" cy="5460761"/>
      </dsp:txXfrm>
    </dsp:sp>
    <dsp:sp modelId="{D58E40B6-451B-4369-82B7-92328752CFAD}">
      <dsp:nvSpPr>
        <dsp:cNvPr id="0" name=""/>
        <dsp:cNvSpPr/>
      </dsp:nvSpPr>
      <dsp:spPr>
        <a:xfrm>
          <a:off x="504052" y="2054"/>
          <a:ext cx="1968884" cy="9880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smtClean="0"/>
            <a:t>Führungs-</a:t>
          </a:r>
          <a:br>
            <a:rPr lang="de-DE" sz="1700" kern="1200" dirty="0" smtClean="0"/>
          </a:br>
          <a:r>
            <a:rPr lang="de-DE" sz="1700" kern="1200" dirty="0" err="1" smtClean="0"/>
            <a:t>tätigkeiten</a:t>
          </a:r>
          <a:endParaRPr lang="de-DE" sz="1700" kern="1200" dirty="0"/>
        </a:p>
      </dsp:txBody>
      <dsp:txXfrm>
        <a:off x="504052" y="2054"/>
        <a:ext cx="1968884" cy="988035"/>
      </dsp:txXfrm>
    </dsp:sp>
    <dsp:sp modelId="{56DBB73D-6F2D-447D-A9A4-C1A53065A50A}">
      <dsp:nvSpPr>
        <dsp:cNvPr id="0" name=""/>
        <dsp:cNvSpPr/>
      </dsp:nvSpPr>
      <dsp:spPr>
        <a:xfrm rot="5400000">
          <a:off x="4855447" y="-1196871"/>
          <a:ext cx="790428" cy="546076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100" kern="1200" dirty="0" smtClean="0"/>
            <a:t>Fachwissen für Ausführung und Tätigkeit in besonderem Maße erforderlich </a:t>
          </a:r>
          <a:endParaRPr lang="de-DE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100" kern="1200" dirty="0" smtClean="0"/>
            <a:t>Tendenziell schlecht strukturierten Arbeit</a:t>
          </a:r>
          <a:endParaRPr lang="de-DE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100" kern="1200" dirty="0" smtClean="0"/>
            <a:t>weitgehende Selbstorganisation und Entwicklung von Eigeninitiative</a:t>
          </a:r>
          <a:endParaRPr lang="de-DE" sz="1100" kern="1200" dirty="0"/>
        </a:p>
      </dsp:txBody>
      <dsp:txXfrm rot="5400000">
        <a:off x="4855447" y="-1196871"/>
        <a:ext cx="790428" cy="5460761"/>
      </dsp:txXfrm>
    </dsp:sp>
    <dsp:sp modelId="{C9EFD513-F0A1-4760-9D04-2F588160DC6D}">
      <dsp:nvSpPr>
        <dsp:cNvPr id="0" name=""/>
        <dsp:cNvSpPr/>
      </dsp:nvSpPr>
      <dsp:spPr>
        <a:xfrm>
          <a:off x="504052" y="1039491"/>
          <a:ext cx="1968884" cy="9880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smtClean="0"/>
            <a:t>Fach-</a:t>
          </a:r>
          <a:br>
            <a:rPr lang="de-DE" sz="1700" kern="1200" dirty="0" smtClean="0"/>
          </a:br>
          <a:r>
            <a:rPr lang="de-DE" sz="1700" kern="1200" dirty="0" err="1" smtClean="0"/>
            <a:t>tätigkeiten</a:t>
          </a:r>
          <a:endParaRPr lang="de-DE" sz="1700" kern="1200" dirty="0"/>
        </a:p>
      </dsp:txBody>
      <dsp:txXfrm>
        <a:off x="504052" y="1039491"/>
        <a:ext cx="1968884" cy="988035"/>
      </dsp:txXfrm>
    </dsp:sp>
    <dsp:sp modelId="{D544DDA7-AC92-4D21-98D9-1295AA49BB10}">
      <dsp:nvSpPr>
        <dsp:cNvPr id="0" name=""/>
        <dsp:cNvSpPr/>
      </dsp:nvSpPr>
      <dsp:spPr>
        <a:xfrm rot="5400000">
          <a:off x="4855447" y="-159434"/>
          <a:ext cx="790428" cy="546076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100" kern="1200" dirty="0" smtClean="0"/>
            <a:t>Ausführung von Tätigkeiten für die weniger Fachwissen notwendig </a:t>
          </a:r>
          <a:endParaRPr lang="de-DE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100" kern="1200" dirty="0" smtClean="0"/>
            <a:t>Tendenziell stark strukturierte Routinetätigkeiten</a:t>
          </a:r>
          <a:endParaRPr lang="de-DE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100" kern="1200" dirty="0" smtClean="0"/>
            <a:t>wiederkehrende </a:t>
          </a:r>
          <a:r>
            <a:rPr lang="de-DE" sz="1100" kern="1200" dirty="0" err="1" smtClean="0"/>
            <a:t>vorgangs</a:t>
          </a:r>
          <a:r>
            <a:rPr lang="de-DE" sz="1100" kern="1200" dirty="0" smtClean="0"/>
            <a:t>- oder ereignisorientierte Tätigkeiten</a:t>
          </a:r>
          <a:endParaRPr lang="de-DE" sz="1100" kern="1200" dirty="0"/>
        </a:p>
      </dsp:txBody>
      <dsp:txXfrm rot="5400000">
        <a:off x="4855447" y="-159434"/>
        <a:ext cx="790428" cy="5460761"/>
      </dsp:txXfrm>
    </dsp:sp>
    <dsp:sp modelId="{BBA96EF1-A097-4E0B-84A9-0CF40B628B4B}">
      <dsp:nvSpPr>
        <dsp:cNvPr id="0" name=""/>
        <dsp:cNvSpPr/>
      </dsp:nvSpPr>
      <dsp:spPr>
        <a:xfrm>
          <a:off x="504052" y="2076928"/>
          <a:ext cx="1968884" cy="9880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smtClean="0"/>
            <a:t>Sachbearbeitungs-</a:t>
          </a:r>
          <a:br>
            <a:rPr lang="de-DE" sz="1700" kern="1200" dirty="0" smtClean="0"/>
          </a:br>
          <a:r>
            <a:rPr lang="de-DE" sz="1700" kern="1200" dirty="0" err="1" smtClean="0"/>
            <a:t>tätigkeiten</a:t>
          </a:r>
          <a:endParaRPr lang="de-DE" sz="1700" kern="1200" dirty="0"/>
        </a:p>
      </dsp:txBody>
      <dsp:txXfrm>
        <a:off x="504052" y="2076928"/>
        <a:ext cx="1968884" cy="988035"/>
      </dsp:txXfrm>
    </dsp:sp>
    <dsp:sp modelId="{66105ED3-DD0C-482C-95A7-16937BD1C87F}">
      <dsp:nvSpPr>
        <dsp:cNvPr id="0" name=""/>
        <dsp:cNvSpPr/>
      </dsp:nvSpPr>
      <dsp:spPr>
        <a:xfrm rot="5400000">
          <a:off x="4855447" y="878003"/>
          <a:ext cx="790428" cy="546076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100" kern="1200" dirty="0" smtClean="0"/>
            <a:t>Unterstützung der anderen Gruppen bezüglich der</a:t>
          </a:r>
          <a:endParaRPr lang="de-DE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100" kern="1200" dirty="0" smtClean="0"/>
            <a:t>Informationsbearbeitung</a:t>
          </a:r>
          <a:endParaRPr lang="de-DE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100" kern="1200" dirty="0" smtClean="0"/>
            <a:t>Übertragung (Informationsträger Transport)</a:t>
          </a:r>
          <a:endParaRPr lang="de-DE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100" kern="1200" dirty="0" smtClean="0"/>
            <a:t>Speicherung</a:t>
          </a:r>
          <a:endParaRPr lang="de-DE" sz="1100" kern="1200" dirty="0"/>
        </a:p>
      </dsp:txBody>
      <dsp:txXfrm rot="5400000">
        <a:off x="4855447" y="878003"/>
        <a:ext cx="790428" cy="5460761"/>
      </dsp:txXfrm>
    </dsp:sp>
    <dsp:sp modelId="{F8EB85DA-4740-4050-910F-8A79994CFAA3}">
      <dsp:nvSpPr>
        <dsp:cNvPr id="0" name=""/>
        <dsp:cNvSpPr/>
      </dsp:nvSpPr>
      <dsp:spPr>
        <a:xfrm>
          <a:off x="504052" y="3114366"/>
          <a:ext cx="1968884" cy="9880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smtClean="0"/>
            <a:t>Unterstützungs-</a:t>
          </a:r>
          <a:br>
            <a:rPr lang="de-DE" sz="1700" kern="1200" dirty="0" smtClean="0"/>
          </a:br>
          <a:r>
            <a:rPr lang="de-DE" sz="1700" kern="1200" dirty="0" err="1" smtClean="0"/>
            <a:t>tätigkeiten</a:t>
          </a:r>
          <a:endParaRPr lang="de-DE" sz="1700" kern="1200" dirty="0"/>
        </a:p>
      </dsp:txBody>
      <dsp:txXfrm>
        <a:off x="504052" y="3114366"/>
        <a:ext cx="1968884" cy="98803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6A501F4-C224-4921-93AC-683FDDDBE0B9}">
      <dsp:nvSpPr>
        <dsp:cNvPr id="0" name=""/>
        <dsp:cNvSpPr/>
      </dsp:nvSpPr>
      <dsp:spPr>
        <a:xfrm>
          <a:off x="1916" y="26839"/>
          <a:ext cx="1705443" cy="682177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>
              <a:solidFill>
                <a:schemeClr val="tx1"/>
              </a:solidFill>
            </a:rPr>
            <a:t>Lieferanten </a:t>
          </a:r>
          <a:r>
            <a:rPr lang="de-DE" sz="1200" kern="1200" dirty="0" smtClean="0">
              <a:solidFill>
                <a:schemeClr val="tx1"/>
              </a:solidFill>
            </a:rPr>
            <a:t>der Lieferanten</a:t>
          </a:r>
          <a:endParaRPr lang="de-DE" sz="1400" kern="1200" dirty="0">
            <a:solidFill>
              <a:schemeClr val="tx1"/>
            </a:solidFill>
          </a:endParaRPr>
        </a:p>
      </dsp:txBody>
      <dsp:txXfrm>
        <a:off x="1916" y="26839"/>
        <a:ext cx="1705443" cy="682177"/>
      </dsp:txXfrm>
    </dsp:sp>
    <dsp:sp modelId="{A8804002-28A9-4E57-98BC-F5F866ED95ED}">
      <dsp:nvSpPr>
        <dsp:cNvPr id="0" name=""/>
        <dsp:cNvSpPr/>
      </dsp:nvSpPr>
      <dsp:spPr>
        <a:xfrm>
          <a:off x="1536815" y="26839"/>
          <a:ext cx="1705443" cy="682177"/>
        </a:xfrm>
        <a:prstGeom prst="chevron">
          <a:avLst/>
        </a:prstGeom>
        <a:solidFill>
          <a:schemeClr val="accent5">
            <a:hueOff val="-69254"/>
            <a:satOff val="-6632"/>
            <a:lumOff val="-666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>
              <a:solidFill>
                <a:schemeClr val="tx1"/>
              </a:solidFill>
            </a:rPr>
            <a:t>Lieferanten</a:t>
          </a:r>
          <a:endParaRPr lang="de-DE" sz="1400" kern="1200" dirty="0">
            <a:solidFill>
              <a:schemeClr val="tx1"/>
            </a:solidFill>
          </a:endParaRPr>
        </a:p>
      </dsp:txBody>
      <dsp:txXfrm>
        <a:off x="1536815" y="26839"/>
        <a:ext cx="1705443" cy="682177"/>
      </dsp:txXfrm>
    </dsp:sp>
    <dsp:sp modelId="{ABAE257C-7989-4087-BFED-0FABEA757591}">
      <dsp:nvSpPr>
        <dsp:cNvPr id="0" name=""/>
        <dsp:cNvSpPr/>
      </dsp:nvSpPr>
      <dsp:spPr>
        <a:xfrm>
          <a:off x="3071714" y="26839"/>
          <a:ext cx="1705443" cy="682177"/>
        </a:xfrm>
        <a:prstGeom prst="chevron">
          <a:avLst/>
        </a:prstGeom>
        <a:solidFill>
          <a:schemeClr val="accent5">
            <a:hueOff val="-138508"/>
            <a:satOff val="-13264"/>
            <a:lumOff val="-1333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>
              <a:solidFill>
                <a:schemeClr val="tx1"/>
              </a:solidFill>
            </a:rPr>
            <a:t>Unternehmen</a:t>
          </a:r>
          <a:endParaRPr lang="de-DE" sz="1400" kern="1200" dirty="0">
            <a:solidFill>
              <a:schemeClr val="tx1"/>
            </a:solidFill>
          </a:endParaRPr>
        </a:p>
      </dsp:txBody>
      <dsp:txXfrm>
        <a:off x="3071714" y="26839"/>
        <a:ext cx="1705443" cy="682177"/>
      </dsp:txXfrm>
    </dsp:sp>
    <dsp:sp modelId="{0F7AE802-18B4-4F3C-8AD8-26B7CFD5057C}">
      <dsp:nvSpPr>
        <dsp:cNvPr id="0" name=""/>
        <dsp:cNvSpPr/>
      </dsp:nvSpPr>
      <dsp:spPr>
        <a:xfrm>
          <a:off x="4606613" y="26839"/>
          <a:ext cx="1705443" cy="682177"/>
        </a:xfrm>
        <a:prstGeom prst="chevron">
          <a:avLst/>
        </a:prstGeom>
        <a:solidFill>
          <a:schemeClr val="accent5">
            <a:hueOff val="-207762"/>
            <a:satOff val="-19896"/>
            <a:lumOff val="-2000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>
              <a:solidFill>
                <a:schemeClr val="tx1"/>
              </a:solidFill>
            </a:rPr>
            <a:t>Distributoren</a:t>
          </a:r>
          <a:endParaRPr lang="de-DE" sz="1400" kern="1200" dirty="0">
            <a:solidFill>
              <a:schemeClr val="tx1"/>
            </a:solidFill>
          </a:endParaRPr>
        </a:p>
      </dsp:txBody>
      <dsp:txXfrm>
        <a:off x="4606613" y="26839"/>
        <a:ext cx="1705443" cy="682177"/>
      </dsp:txXfrm>
    </dsp:sp>
    <dsp:sp modelId="{7DC04128-5140-473A-961F-7E65C282F2E7}">
      <dsp:nvSpPr>
        <dsp:cNvPr id="0" name=""/>
        <dsp:cNvSpPr/>
      </dsp:nvSpPr>
      <dsp:spPr>
        <a:xfrm>
          <a:off x="6141512" y="26839"/>
          <a:ext cx="1705443" cy="682177"/>
        </a:xfrm>
        <a:prstGeom prst="chevron">
          <a:avLst/>
        </a:prstGeom>
        <a:solidFill>
          <a:schemeClr val="accent5">
            <a:hueOff val="-277017"/>
            <a:satOff val="-26528"/>
            <a:lumOff val="-2666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>
              <a:solidFill>
                <a:schemeClr val="tx1"/>
              </a:solidFill>
            </a:rPr>
            <a:t>Endkunden</a:t>
          </a:r>
          <a:endParaRPr lang="de-DE" sz="1400" kern="1200" dirty="0">
            <a:solidFill>
              <a:schemeClr val="tx1"/>
            </a:solidFill>
          </a:endParaRPr>
        </a:p>
      </dsp:txBody>
      <dsp:txXfrm>
        <a:off x="6141512" y="26839"/>
        <a:ext cx="1705443" cy="68217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1B451DE-A4DD-4CB8-87CB-A91F2F31FC96}">
      <dsp:nvSpPr>
        <dsp:cNvPr id="0" name=""/>
        <dsp:cNvSpPr/>
      </dsp:nvSpPr>
      <dsp:spPr>
        <a:xfrm>
          <a:off x="1050032" y="0"/>
          <a:ext cx="2100063" cy="2032000"/>
        </a:xfrm>
        <a:prstGeom prst="trapezoid">
          <a:avLst>
            <a:gd name="adj" fmla="val 51675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6500" kern="1200" dirty="0" smtClean="0"/>
            <a:t> </a:t>
          </a:r>
          <a:endParaRPr lang="de-DE" sz="6500" kern="1200" dirty="0"/>
        </a:p>
      </dsp:txBody>
      <dsp:txXfrm>
        <a:off x="1050032" y="0"/>
        <a:ext cx="2100063" cy="2032000"/>
      </dsp:txXfrm>
    </dsp:sp>
    <dsp:sp modelId="{2FEF8936-F5D3-4428-8115-BFE153BD5B86}">
      <dsp:nvSpPr>
        <dsp:cNvPr id="0" name=""/>
        <dsp:cNvSpPr/>
      </dsp:nvSpPr>
      <dsp:spPr>
        <a:xfrm>
          <a:off x="0" y="2031999"/>
          <a:ext cx="4200127" cy="2032000"/>
        </a:xfrm>
        <a:prstGeom prst="trapezoid">
          <a:avLst>
            <a:gd name="adj" fmla="val 51675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err="1" smtClean="0"/>
            <a:t>Adiminstrations</a:t>
          </a:r>
          <a:r>
            <a:rPr lang="de-DE" sz="2400" kern="1200" dirty="0" smtClean="0"/>
            <a:t>- und </a:t>
          </a:r>
          <a:r>
            <a:rPr lang="de-DE" sz="2400" kern="1200" dirty="0" err="1" smtClean="0"/>
            <a:t>Disositionssysteme</a:t>
          </a:r>
          <a:r>
            <a:rPr lang="de-DE" sz="1800" kern="1200" dirty="0" smtClean="0"/>
            <a:t/>
          </a:r>
          <a:br>
            <a:rPr lang="de-DE" sz="1800" kern="1200" dirty="0" smtClean="0"/>
          </a:br>
          <a:r>
            <a:rPr lang="de-DE" sz="1800" kern="1200" dirty="0" smtClean="0"/>
            <a:t>Rationalisierung, Effizienz, Ressourcenschonung</a:t>
          </a:r>
          <a:endParaRPr lang="de-DE" sz="2400" kern="1200" dirty="0" smtClean="0"/>
        </a:p>
      </dsp:txBody>
      <dsp:txXfrm>
        <a:off x="735022" y="2031999"/>
        <a:ext cx="2730083" cy="20320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1B451DE-A4DD-4CB8-87CB-A91F2F31FC96}">
      <dsp:nvSpPr>
        <dsp:cNvPr id="0" name=""/>
        <dsp:cNvSpPr/>
      </dsp:nvSpPr>
      <dsp:spPr>
        <a:xfrm>
          <a:off x="1050032" y="0"/>
          <a:ext cx="2100063" cy="2032000"/>
        </a:xfrm>
        <a:prstGeom prst="trapezoid">
          <a:avLst>
            <a:gd name="adj" fmla="val 51675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600" b="1" kern="1200" dirty="0" smtClean="0"/>
            <a:t> </a:t>
          </a:r>
          <a:r>
            <a:rPr lang="de-DE" sz="2000" b="1" kern="1200" dirty="0" smtClean="0"/>
            <a:t>Planungs- und Kontrollsysteme</a:t>
          </a:r>
          <a:br>
            <a:rPr lang="de-DE" sz="2000" b="1" kern="1200" dirty="0" smtClean="0"/>
          </a:br>
          <a:r>
            <a:rPr lang="de-DE" sz="1800" b="1" kern="1200" dirty="0" smtClean="0"/>
            <a:t/>
          </a:r>
          <a:br>
            <a:rPr lang="de-DE" sz="1800" b="1" kern="1200" dirty="0" smtClean="0"/>
          </a:br>
          <a:r>
            <a:rPr lang="de-DE" sz="1800" kern="1200" dirty="0" smtClean="0"/>
            <a:t>Zielsichere Planung und Kontrolle</a:t>
          </a:r>
          <a:endParaRPr lang="de-DE" sz="2000" kern="1200" dirty="0"/>
        </a:p>
      </dsp:txBody>
      <dsp:txXfrm>
        <a:off x="1050032" y="0"/>
        <a:ext cx="2100063" cy="2032000"/>
      </dsp:txXfrm>
    </dsp:sp>
    <dsp:sp modelId="{3AB31FE7-F208-4C17-A0A8-3977FDBACDC4}">
      <dsp:nvSpPr>
        <dsp:cNvPr id="0" name=""/>
        <dsp:cNvSpPr/>
      </dsp:nvSpPr>
      <dsp:spPr>
        <a:xfrm>
          <a:off x="0" y="2031999"/>
          <a:ext cx="4200127" cy="2032000"/>
        </a:xfrm>
        <a:prstGeom prst="trapezoid">
          <a:avLst>
            <a:gd name="adj" fmla="val 51675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Administrations- und Dispositionssysteme</a:t>
          </a:r>
          <a:r>
            <a:rPr lang="de-DE" sz="1800" kern="1200" dirty="0" smtClean="0"/>
            <a:t/>
          </a:r>
          <a:br>
            <a:rPr lang="de-DE" sz="1800" kern="1200" dirty="0" smtClean="0"/>
          </a:br>
          <a:r>
            <a:rPr lang="de-DE" sz="1800" kern="1200" dirty="0" smtClean="0"/>
            <a:t>Rationalisierung, Effizienz, Ressourcenschonung</a:t>
          </a:r>
          <a:endParaRPr lang="de-DE" kern="1200" dirty="0"/>
        </a:p>
      </dsp:txBody>
      <dsp:txXfrm>
        <a:off x="735022" y="2031999"/>
        <a:ext cx="2730083" cy="203200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8.bin"/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Relationship Id="rId9" Type="http://schemas.microsoft.com/office/2006/relationships/legacyDiagramText" Target="legacyDiagramText9.bin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2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12.bin"/><Relationship Id="rId2" Type="http://schemas.microsoft.com/office/2006/relationships/legacyDiagramText" Target="legacyDiagramText11.bin"/><Relationship Id="rId1" Type="http://schemas.microsoft.com/office/2006/relationships/legacyDiagramText" Target="legacyDiagramText10.bin"/><Relationship Id="rId4" Type="http://schemas.microsoft.com/office/2006/relationships/legacyDiagramText" Target="legacyDiagramText13.bin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de-DE">
              <a:cs typeface="+mn-cs"/>
            </a:endParaRPr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de-DE">
              <a:cs typeface="+mn-cs"/>
            </a:endParaRPr>
          </a:p>
        </p:txBody>
      </p:sp>
      <p:sp>
        <p:nvSpPr>
          <p:cNvPr id="15364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7288" y="892175"/>
            <a:ext cx="4783137" cy="3589338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6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946150" y="4862513"/>
            <a:ext cx="5202238" cy="4602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4320" tIns="46440" rIns="94320" bIns="4644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1157288" y="892175"/>
            <a:ext cx="4786312" cy="35893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/>
          </p:nvPr>
        </p:nvSpPr>
        <p:spPr>
          <a:xfrm>
            <a:off x="946150" y="4862513"/>
            <a:ext cx="5203825" cy="4603750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9048" tIns="49524" rIns="99048" bIns="49524"/>
          <a:lstStyle/>
          <a:p>
            <a:pPr eaLnBrk="0" hangingPunct="0"/>
            <a:fld id="{4FECDB3A-7E8C-439F-86CF-C33D19DBF3B8}" type="slidenum">
              <a:rPr lang="en-US"/>
              <a:pPr eaLnBrk="0" hangingPunct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solidFill>
            <a:srgbClr val="FFFFFF"/>
          </a:solidFill>
          <a:ln/>
        </p:spPr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375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8066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/>
              <a:t>Der Kunde besucht die Seite finetunes.de</a:t>
            </a:r>
          </a:p>
        </p:txBody>
      </p:sp>
      <p:sp>
        <p:nvSpPr>
          <p:cNvPr id="88067" name="Foliennummernplatzhalt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9048" tIns="49524" rIns="99048" bIns="49524"/>
          <a:lstStyle/>
          <a:p>
            <a:fld id="{F2743A35-EA21-4371-8954-4CB2A67B099E}" type="slidenum">
              <a:rPr lang="de-DE"/>
              <a:pPr/>
              <a:t>49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1138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/>
              <a:t>Der Kunde besucht die Seite finetunes.de</a:t>
            </a:r>
          </a:p>
        </p:txBody>
      </p:sp>
      <p:sp>
        <p:nvSpPr>
          <p:cNvPr id="91139" name="Foliennummernplatzhalt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9048" tIns="49524" rIns="99048" bIns="49524"/>
          <a:lstStyle/>
          <a:p>
            <a:fld id="{1DF95918-6F8D-4A71-B891-C8154863C4EF}" type="slidenum">
              <a:rPr lang="de-DE"/>
              <a:pPr/>
              <a:t>50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4210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/>
              <a:t>Der Kunde besucht die Seite finetunes.de</a:t>
            </a:r>
          </a:p>
        </p:txBody>
      </p:sp>
      <p:sp>
        <p:nvSpPr>
          <p:cNvPr id="94211" name="Foliennummernplatzhalt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9048" tIns="49524" rIns="99048" bIns="49524"/>
          <a:lstStyle/>
          <a:p>
            <a:fld id="{2DADFB6B-61B2-4ABE-9E37-1F5B6088D575}" type="slidenum">
              <a:rPr lang="de-DE"/>
              <a:pPr/>
              <a:t>51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hteck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7" name="Datumsplatzhalt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D241AF4-C072-4FA8-896A-A6F6E7153B4A}" type="datetime1">
              <a:rPr lang="en-US"/>
              <a:pPr>
                <a:defRPr/>
              </a:pPr>
              <a:t>10/28/2010</a:t>
            </a:fld>
            <a:endParaRPr lang="en-US" dirty="0"/>
          </a:p>
        </p:txBody>
      </p:sp>
      <p:sp>
        <p:nvSpPr>
          <p:cNvPr id="10" name="Fußzeilenplatzhalt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liennummernplatzhalt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CFA11B7-48B8-4A84-AE8A-979905C507CA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971550" y="6165850"/>
            <a:ext cx="4572000" cy="5953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Monotype Sorts" pitchFamily="-3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050" b="1" dirty="0" err="1">
                <a:latin typeface="Arial" pitchFamily="34" charset="0"/>
                <a:cs typeface="Arial" pitchFamily="34" charset="0"/>
              </a:rPr>
              <a:t>JProf</a:t>
            </a:r>
            <a:r>
              <a:rPr lang="en-GB" sz="1050" b="1" dirty="0">
                <a:latin typeface="Arial" pitchFamily="34" charset="0"/>
                <a:cs typeface="Arial" pitchFamily="34" charset="0"/>
              </a:rPr>
              <a:t>. Dr. Gunnar Stevens</a:t>
            </a:r>
          </a:p>
          <a:p>
            <a:pPr>
              <a:buFont typeface="Monotype Sorts" pitchFamily="-3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050" dirty="0">
                <a:latin typeface="Arial" pitchFamily="34" charset="0"/>
                <a:cs typeface="Arial" pitchFamily="34" charset="0"/>
              </a:rPr>
              <a:t>Human Computer Interaction, University of Siegen</a:t>
            </a:r>
          </a:p>
          <a:p>
            <a:pPr>
              <a:buFont typeface="Monotype Sorts" pitchFamily="-3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050" dirty="0">
                <a:latin typeface="Arial" pitchFamily="34" charset="0"/>
                <a:cs typeface="Arial" pitchFamily="34" charset="0"/>
              </a:rPr>
              <a:t>gunnar.stevens@uni-siegen.de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D31CA-364B-438C-8FB2-D40E3D062D8C}" type="datetime1">
              <a:rPr lang="en-US"/>
              <a:pPr>
                <a:defRPr/>
              </a:pPr>
              <a:t>10/28/2010</a:t>
            </a:fld>
            <a:endParaRPr lang="en-US" dirty="0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5AAE3-3362-4D9F-9195-4BCA43987305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hteck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DD60C-6C5D-4D67-A9D5-9B01275CD346}" type="datetime1">
              <a:rPr lang="en-US"/>
              <a:pPr>
                <a:defRPr/>
              </a:pPr>
              <a:t>10/28/2010</a:t>
            </a:fld>
            <a:endParaRPr lang="en-US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A848D-DF30-4D17-BB9D-C10A401AA931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 userDrawn="1"/>
        </p:nvSpPr>
        <p:spPr bwMode="auto">
          <a:xfrm>
            <a:off x="0" y="6156325"/>
            <a:ext cx="9144000" cy="719138"/>
          </a:xfrm>
          <a:prstGeom prst="rect">
            <a:avLst/>
          </a:prstGeom>
          <a:solidFill>
            <a:schemeClr val="bg1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de-DE"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69225" cy="14668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1538" y="192088"/>
            <a:ext cx="8162925" cy="14319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1152525" y="62865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590925" y="62865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Eibensteiner 2008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7019925" y="62865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5CD06-1B90-43B2-919F-5D5FDF5DFDB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07F74-2770-4D4D-85C7-66795FC928FA}" type="datetime1">
              <a:rPr lang="en-US"/>
              <a:pPr>
                <a:defRPr/>
              </a:pPr>
              <a:t>10/28/2010</a:t>
            </a:fld>
            <a:endParaRPr lang="en-US" dirty="0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6BA2760-D3DE-49AF-8442-D91D8893D673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hteck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7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C06FB-7CF4-48DB-B3A3-D9A475F5A442}" type="datetime1">
              <a:rPr lang="en-US"/>
              <a:pPr>
                <a:defRPr/>
              </a:pPr>
              <a:t>10/28/2010</a:t>
            </a:fld>
            <a:endParaRPr lang="en-US"/>
          </a:p>
        </p:txBody>
      </p:sp>
      <p:sp>
        <p:nvSpPr>
          <p:cNvPr id="8" name="Foliennummernplatzhalt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C4FC4CD-0684-4DBA-9F34-16162A692DDA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9" name="Fußzeilenplatzhalt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533F14A-1E96-447E-9B8E-EA78A9E287E7}" type="datetime1">
              <a:rPr lang="en-US"/>
              <a:pPr>
                <a:defRPr/>
              </a:pPr>
              <a:t>10/28/2010</a:t>
            </a:fld>
            <a:endParaRPr lang="en-US"/>
          </a:p>
        </p:txBody>
      </p:sp>
      <p:sp>
        <p:nvSpPr>
          <p:cNvPr id="6" name="Foliennummernplatzhalt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B6D1D83-6A04-4DDA-8D0F-ED6A17379AAF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Fußzeilenplatzhalt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7" name="Datumsplatzhalt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7BD5227-E2F0-431F-9E06-40AC5D4C08BB}" type="datetime1">
              <a:rPr lang="en-US"/>
              <a:pPr>
                <a:defRPr/>
              </a:pPr>
              <a:t>10/28/2010</a:t>
            </a:fld>
            <a:endParaRPr lang="en-US"/>
          </a:p>
        </p:txBody>
      </p:sp>
      <p:sp>
        <p:nvSpPr>
          <p:cNvPr id="8" name="Foliennummernplatzhalt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F5E2ACD-940F-420F-8CBC-6E8E33307414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9" name="Fußzeilenplatzhalt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5FA38-9168-40FF-A9D1-C0134E30E385}" type="datetime1">
              <a:rPr lang="en-US"/>
              <a:pPr>
                <a:defRPr/>
              </a:pPr>
              <a:t>10/28/2010</a:t>
            </a:fld>
            <a:endParaRPr lang="en-US" dirty="0"/>
          </a:p>
        </p:txBody>
      </p:sp>
      <p:sp>
        <p:nvSpPr>
          <p:cNvPr id="4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1EB23BB-0F6B-4DF0-9C3F-C1963A0EB1D3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91A8D-C554-447A-8E44-7B648073C67C}" type="datetime1">
              <a:rPr lang="en-US"/>
              <a:pPr>
                <a:defRPr/>
              </a:pPr>
              <a:t>10/28/2010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9CAA007-14F5-4696-B2A7-A0E8A5155C43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7446E-9442-4595-B380-5C731718973F}" type="datetime1">
              <a:rPr lang="en-US"/>
              <a:pPr>
                <a:defRPr/>
              </a:pPr>
              <a:t>10/28/2010</a:t>
            </a:fld>
            <a:endParaRPr lang="en-US" dirty="0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07EBF31-295F-4532-BC40-0B013B35BA1B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hteck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hteck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hteck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en-US" noProof="0" dirty="0"/>
          </a:p>
        </p:txBody>
      </p:sp>
      <p:sp>
        <p:nvSpPr>
          <p:cNvPr id="9" name="Datumsplatzhalt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A4D47FF-D327-48C6-8AA4-B0D3B0ABC544}" type="datetime1">
              <a:rPr lang="en-US"/>
              <a:pPr>
                <a:defRPr/>
              </a:pPr>
              <a:t>10/28/2010</a:t>
            </a:fld>
            <a:endParaRPr lang="en-US"/>
          </a:p>
        </p:txBody>
      </p:sp>
      <p:sp>
        <p:nvSpPr>
          <p:cNvPr id="10" name="Foliennummernplatzhalt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ECFAE5B1-C02D-4FF7-9019-101CF374AD6A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11" name="Fußzeilenplatzhalt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platzhalt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en-US" smtClean="0"/>
          </a:p>
        </p:txBody>
      </p:sp>
      <p:sp>
        <p:nvSpPr>
          <p:cNvPr id="26627" name="Textplatzhalt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smtClean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fld id="{064F9A1B-BAA9-41C2-803A-FC92C64BEEA3}" type="datetime1">
              <a:rPr lang="en-US"/>
              <a:pPr>
                <a:defRPr/>
              </a:pPr>
              <a:t>10/28/2010</a:t>
            </a:fld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hteck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hteck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hteck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AEAAACDD-9CC0-4965-8FE5-399A9D4A7233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900113" y="6156325"/>
            <a:ext cx="8243887" cy="719138"/>
          </a:xfrm>
          <a:prstGeom prst="rect">
            <a:avLst/>
          </a:prstGeom>
          <a:gradFill flip="none" rotWithShape="1">
            <a:gsLst>
              <a:gs pos="0">
                <a:srgbClr val="476D9B">
                  <a:tint val="66000"/>
                  <a:satMod val="160000"/>
                </a:srgbClr>
              </a:gs>
              <a:gs pos="50000">
                <a:srgbClr val="476D9B">
                  <a:tint val="44500"/>
                  <a:satMod val="160000"/>
                </a:srgbClr>
              </a:gs>
              <a:gs pos="100000">
                <a:srgbClr val="476D9B">
                  <a:tint val="23500"/>
                  <a:satMod val="160000"/>
                </a:srgbClr>
              </a:gs>
            </a:gsLst>
            <a:lin ang="0" scaled="1"/>
            <a:tileRect/>
          </a:gra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de-DE">
              <a:cs typeface="+mn-cs"/>
            </a:endParaRPr>
          </a:p>
        </p:txBody>
      </p:sp>
      <p:pic>
        <p:nvPicPr>
          <p:cNvPr id="26635" name="Picture 1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6156325"/>
            <a:ext cx="1008063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hteck 15"/>
          <p:cNvSpPr/>
          <p:nvPr/>
        </p:nvSpPr>
        <p:spPr>
          <a:xfrm>
            <a:off x="971550" y="6165850"/>
            <a:ext cx="4572000" cy="5953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Monotype Sorts" pitchFamily="-3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050" b="1" dirty="0" err="1">
                <a:latin typeface="Arial" pitchFamily="34" charset="0"/>
                <a:cs typeface="Arial" pitchFamily="34" charset="0"/>
              </a:rPr>
              <a:t>JProf</a:t>
            </a:r>
            <a:r>
              <a:rPr lang="en-GB" sz="1050" b="1" dirty="0">
                <a:latin typeface="Arial" pitchFamily="34" charset="0"/>
                <a:cs typeface="Arial" pitchFamily="34" charset="0"/>
              </a:rPr>
              <a:t>. Dr. Gunnar Stevens</a:t>
            </a:r>
          </a:p>
          <a:p>
            <a:pPr>
              <a:buFont typeface="Monotype Sorts" pitchFamily="-3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050" dirty="0">
                <a:latin typeface="Arial" pitchFamily="34" charset="0"/>
                <a:cs typeface="Arial" pitchFamily="34" charset="0"/>
              </a:rPr>
              <a:t>Human Computer Interaction, University of Siegen</a:t>
            </a:r>
          </a:p>
          <a:p>
            <a:pPr>
              <a:buFont typeface="Monotype Sorts" pitchFamily="-3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050" dirty="0">
                <a:latin typeface="Arial" pitchFamily="34" charset="0"/>
                <a:cs typeface="Arial" pitchFamily="34" charset="0"/>
              </a:rPr>
              <a:t>gunnar.stevens@uni-siegen.de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969696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808080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4.png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oleObject" Target="../embeddings/oleObject16.bin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5.png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4.png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oleObject" Target="../embeddings/oleObject22.bin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5.png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4.png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oleObject" Target="../embeddings/oleObject28.bin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5.png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5.png"/><Relationship Id="rId5" Type="http://schemas.openxmlformats.org/officeDocument/2006/relationships/oleObject" Target="../embeddings/oleObject33.bin"/><Relationship Id="rId4" Type="http://schemas.openxmlformats.org/officeDocument/2006/relationships/oleObject" Target="../embeddings/oleObject32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5.png"/><Relationship Id="rId5" Type="http://schemas.openxmlformats.org/officeDocument/2006/relationships/oleObject" Target="../embeddings/oleObject36.bin"/><Relationship Id="rId4" Type="http://schemas.openxmlformats.org/officeDocument/2006/relationships/oleObject" Target="../embeddings/oleObject35.bin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mtClean="0"/>
              <a:t>Winfo I: Anwendungssysteme</a:t>
            </a:r>
          </a:p>
        </p:txBody>
      </p:sp>
      <p:pic>
        <p:nvPicPr>
          <p:cNvPr id="1638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" y="3716338"/>
            <a:ext cx="159543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2051050" y="3716338"/>
            <a:ext cx="6192838" cy="2197100"/>
          </a:xfrm>
          <a:solidFill>
            <a:srgbClr val="7395BF"/>
          </a:solidFill>
          <a:ln>
            <a:solidFill>
              <a:srgbClr val="7395BF"/>
            </a:solidFill>
          </a:ln>
        </p:spPr>
        <p:txBody>
          <a:bodyPr lIns="90360" tIns="44280" rIns="90360" bIns="44280"/>
          <a:lstStyle/>
          <a:p>
            <a:pPr marL="0" indent="0" eaLnBrk="1" hangingPunct="1">
              <a:buFont typeface="Monotype Sorts" pitchFamily="-3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smtClean="0">
                <a:solidFill>
                  <a:schemeClr val="bg1"/>
                </a:solidFill>
              </a:rPr>
              <a:t>JProf. Dr. Gunnar Stevens</a:t>
            </a:r>
          </a:p>
          <a:p>
            <a:pPr marL="0" indent="0" eaLnBrk="1" hangingPunct="1">
              <a:buFont typeface="Monotype Sorts" pitchFamily="-3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mtClean="0">
                <a:solidFill>
                  <a:schemeClr val="bg1"/>
                </a:solidFill>
              </a:rPr>
              <a:t>Human Computer Interaction</a:t>
            </a:r>
            <a:br>
              <a:rPr lang="en-GB" smtClean="0">
                <a:solidFill>
                  <a:schemeClr val="bg1"/>
                </a:solidFill>
              </a:rPr>
            </a:br>
            <a:r>
              <a:rPr lang="en-GB" smtClean="0">
                <a:solidFill>
                  <a:schemeClr val="bg1"/>
                </a:solidFill>
              </a:rPr>
              <a:t>University of Siegen</a:t>
            </a:r>
          </a:p>
          <a:p>
            <a:pPr marL="0" indent="0" eaLnBrk="1" hangingPunct="1">
              <a:buFont typeface="Monotype Sorts" pitchFamily="-3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mtClean="0">
                <a:solidFill>
                  <a:schemeClr val="bg1"/>
                </a:solidFill>
              </a:rPr>
              <a:t>gunnar.stevens@uni-siegen.de</a:t>
            </a:r>
          </a:p>
        </p:txBody>
      </p:sp>
      <p:sp>
        <p:nvSpPr>
          <p:cNvPr id="6" name="Rechteck 5"/>
          <p:cNvSpPr/>
          <p:nvPr/>
        </p:nvSpPr>
        <p:spPr>
          <a:xfrm flipV="1">
            <a:off x="539750" y="5903913"/>
            <a:ext cx="7704138" cy="46037"/>
          </a:xfrm>
          <a:prstGeom prst="rect">
            <a:avLst/>
          </a:prstGeom>
          <a:solidFill>
            <a:srgbClr val="7395BF"/>
          </a:solidFill>
          <a:ln>
            <a:solidFill>
              <a:srgbClr val="7395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DE"/>
          </a:p>
        </p:txBody>
      </p:sp>
      <p:sp>
        <p:nvSpPr>
          <p:cNvPr id="7" name="Rechteck 6"/>
          <p:cNvSpPr/>
          <p:nvPr/>
        </p:nvSpPr>
        <p:spPr>
          <a:xfrm flipV="1">
            <a:off x="539750" y="3716338"/>
            <a:ext cx="7704138" cy="46037"/>
          </a:xfrm>
          <a:prstGeom prst="rect">
            <a:avLst/>
          </a:prstGeom>
          <a:solidFill>
            <a:srgbClr val="7395BF"/>
          </a:solidFill>
          <a:ln>
            <a:solidFill>
              <a:srgbClr val="7395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DE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el 1"/>
          <p:cNvSpPr>
            <a:spLocks noGrp="1"/>
          </p:cNvSpPr>
          <p:nvPr>
            <p:ph type="title"/>
          </p:nvPr>
        </p:nvSpPr>
        <p:spPr>
          <a:xfrm>
            <a:off x="666750" y="228600"/>
            <a:ext cx="8153400" cy="990600"/>
          </a:xfrm>
        </p:spPr>
        <p:txBody>
          <a:bodyPr/>
          <a:lstStyle/>
          <a:p>
            <a:r>
              <a:rPr lang="de-DE" smtClean="0"/>
              <a:t>Tätigkeitsgruppen / -merkmale*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fld id="{59B7A5FA-329B-4EDA-9643-CC4F575DF0A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aphicFrame>
        <p:nvGraphicFramePr>
          <p:cNvPr id="5" name="Diagramm 4"/>
          <p:cNvGraphicFramePr/>
          <p:nvPr/>
        </p:nvGraphicFramePr>
        <p:xfrm>
          <a:off x="467544" y="1556792"/>
          <a:ext cx="853244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9700" name="Textfeld 5"/>
          <p:cNvSpPr txBox="1">
            <a:spLocks noChangeArrowheads="1"/>
          </p:cNvSpPr>
          <p:nvPr/>
        </p:nvSpPr>
        <p:spPr bwMode="auto">
          <a:xfrm>
            <a:off x="611188" y="5661025"/>
            <a:ext cx="82819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>
                <a:solidFill>
                  <a:srgbClr val="476D9B"/>
                </a:solidFill>
                <a:cs typeface="Times New Roman" pitchFamily="18" charset="0"/>
              </a:rPr>
              <a:t>* nach: Szyperski, N.: Analyse der Merkmale und Formen der Büroarbeit, in: Bürowirtschaftliche Forschung. Hrsg. von E. Kosiol, Berlin 1961, S. 75-131</a:t>
            </a:r>
            <a:endParaRPr lang="de-DE" sz="2000">
              <a:solidFill>
                <a:srgbClr val="476D9B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smtClean="0"/>
              <a:t>Unterteilung nach Bereichen und Management-Ebenen</a:t>
            </a:r>
            <a:endParaRPr lang="de-DE" smtClean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fld id="{E14BAB12-A0BF-4D6B-81E5-46EAAB49B61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700213"/>
            <a:ext cx="6715125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feld 4"/>
          <p:cNvSpPr txBox="1">
            <a:spLocks noChangeArrowheads="1"/>
          </p:cNvSpPr>
          <p:nvPr/>
        </p:nvSpPr>
        <p:spPr bwMode="auto">
          <a:xfrm>
            <a:off x="6640513" y="5808663"/>
            <a:ext cx="2324100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1200">
                <a:solidFill>
                  <a:schemeClr val="tx1"/>
                </a:solidFill>
                <a:latin typeface="Arial" charset="0"/>
              </a:rPr>
              <a:t>Quelle: Laudon et al. 2010, 433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Ablauforganisation</a:t>
            </a:r>
          </a:p>
        </p:txBody>
      </p:sp>
      <p:sp>
        <p:nvSpPr>
          <p:cNvPr id="31746" name="Inhaltsplatzhalter 3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3886200" cy="4572000"/>
          </a:xfrm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AT" sz="1600" b="1" smtClean="0"/>
              <a:t>Kosiol, 1962</a:t>
            </a:r>
            <a:r>
              <a:rPr lang="de-AT" sz="1600" smtClean="0"/>
              <a:t>: Ein </a:t>
            </a:r>
            <a:r>
              <a:rPr lang="de-AT" sz="1600" i="1" smtClean="0"/>
              <a:t>Prozess/Ablauf</a:t>
            </a:r>
            <a:r>
              <a:rPr lang="de-AT" sz="1600" smtClean="0"/>
              <a:t> ist eine Ordnung von Ereignissen mit der Zeit als Ordnungskriterium.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AT" sz="1600" b="1" smtClean="0"/>
              <a:t>Kosiol, 1973</a:t>
            </a:r>
            <a:r>
              <a:rPr lang="de-AT" sz="1600" smtClean="0"/>
              <a:t>: Eine </a:t>
            </a:r>
            <a:r>
              <a:rPr lang="de-AT" sz="1600" i="1" smtClean="0"/>
              <a:t>Ablauforganisation</a:t>
            </a:r>
            <a:r>
              <a:rPr lang="de-AT" sz="1600" smtClean="0"/>
              <a:t> ist die zeitlich-räumliche Strukturierung der zur Aufgabenerfüllung erforderlichen Arbeitsprozesse.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AT" sz="1600" b="1" smtClean="0"/>
              <a:t>Hammer/Champy, 1995</a:t>
            </a:r>
            <a:r>
              <a:rPr lang="de-AT" sz="1600" smtClean="0"/>
              <a:t> (</a:t>
            </a:r>
            <a:r>
              <a:rPr lang="de-AT" sz="1400" smtClean="0"/>
              <a:t>Business Engineering, Campus)</a:t>
            </a:r>
            <a:r>
              <a:rPr lang="de-AT" sz="1600" smtClean="0"/>
              <a:t>: 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AT" sz="1600" smtClean="0"/>
              <a:t>Ein </a:t>
            </a:r>
            <a:r>
              <a:rPr lang="de-AT" sz="1600" i="1" smtClean="0"/>
              <a:t>Prozess </a:t>
            </a:r>
            <a:r>
              <a:rPr lang="de-AT" sz="1600" smtClean="0"/>
              <a:t>ist ein Bündel von Aktivitäten zur Aufgabenerledigung. 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AT" sz="1600" smtClean="0"/>
              <a:t>Eine </a:t>
            </a:r>
            <a:r>
              <a:rPr lang="de-AT" sz="1600" i="1" smtClean="0"/>
              <a:t>Prozesskette</a:t>
            </a:r>
            <a:r>
              <a:rPr lang="de-AT" sz="1600" smtClean="0"/>
              <a:t> ist eine Aneinanderreihung von Prozessen. Teilprozesse werden als Subprozesse bezeichnet.</a:t>
            </a:r>
            <a:endParaRPr lang="de-DE" sz="1600" smtClean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fld id="{2B25717E-F21B-43BB-994E-89BB7C3FD5B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31748" name="Picture 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3800" y="1628775"/>
            <a:ext cx="3836988" cy="3517900"/>
          </a:xfrm>
        </p:spPr>
      </p:pic>
      <p:sp>
        <p:nvSpPr>
          <p:cNvPr id="31749" name="Textfeld 9"/>
          <p:cNvSpPr txBox="1">
            <a:spLocks noChangeArrowheads="1"/>
          </p:cNvSpPr>
          <p:nvPr/>
        </p:nvSpPr>
        <p:spPr bwMode="auto">
          <a:xfrm>
            <a:off x="5003800" y="5373688"/>
            <a:ext cx="3960813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 sz="1400" b="1">
                <a:solidFill>
                  <a:srgbClr val="476D9B"/>
                </a:solidFill>
              </a:rPr>
              <a:t>Beispiel einer Ablaufanalyse durch schrittweise Verfeinern</a:t>
            </a:r>
            <a:endParaRPr lang="de-DE" sz="2800" b="1">
              <a:solidFill>
                <a:srgbClr val="476D9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Ablauforganisation</a:t>
            </a:r>
          </a:p>
        </p:txBody>
      </p:sp>
      <p:sp>
        <p:nvSpPr>
          <p:cNvPr id="32770" name="Inhaltsplatzhalter 2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3886200" cy="4572000"/>
          </a:xfrm>
        </p:spPr>
        <p:txBody>
          <a:bodyPr/>
          <a:lstStyle/>
          <a:p>
            <a:r>
              <a:rPr lang="de-DE" sz="2800" b="1" smtClean="0"/>
              <a:t>Ziele</a:t>
            </a:r>
          </a:p>
          <a:p>
            <a:pPr lvl="1"/>
            <a:r>
              <a:rPr lang="de-DE" sz="2400" smtClean="0"/>
              <a:t>Vorhandene Kapazitäten optimal nutzen</a:t>
            </a:r>
          </a:p>
          <a:p>
            <a:pPr lvl="1"/>
            <a:r>
              <a:rPr lang="de-DE" sz="2400" smtClean="0"/>
              <a:t>Bearbeitungszeiten minimieren</a:t>
            </a:r>
          </a:p>
          <a:p>
            <a:pPr lvl="1"/>
            <a:r>
              <a:rPr lang="de-DE" sz="2400" smtClean="0"/>
              <a:t>Bearbeitungs- und Durchlaufkosten minimieren</a:t>
            </a:r>
          </a:p>
          <a:p>
            <a:pPr lvl="1"/>
            <a:r>
              <a:rPr lang="de-DE" sz="2400" smtClean="0"/>
              <a:t>Arbeitsplätze human gestalten</a:t>
            </a:r>
            <a:endParaRPr lang="de-DE" smtClean="0"/>
          </a:p>
          <a:p>
            <a:endParaRPr lang="de-DE" smtClean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845050" y="1589088"/>
            <a:ext cx="3886200" cy="4572000"/>
          </a:xfrm>
        </p:spPr>
        <p:txBody>
          <a:bodyPr/>
          <a:lstStyle/>
          <a:p>
            <a:r>
              <a:rPr lang="de-DE" b="1" smtClean="0"/>
              <a:t>Aufgaben</a:t>
            </a:r>
          </a:p>
          <a:p>
            <a:pPr lvl="1"/>
            <a:r>
              <a:rPr lang="de-DE" sz="1600" b="1" smtClean="0"/>
              <a:t>Zuordnung des Arbeitsinhaltes</a:t>
            </a:r>
            <a:endParaRPr lang="de-DE" sz="1600" smtClean="0"/>
          </a:p>
          <a:p>
            <a:pPr lvl="1"/>
            <a:r>
              <a:rPr lang="de-DE" sz="1600" b="1" smtClean="0"/>
              <a:t>Bestimmung der Arbeitszeit</a:t>
            </a:r>
            <a:endParaRPr lang="de-DE" sz="1600" smtClean="0"/>
          </a:p>
          <a:p>
            <a:pPr lvl="2"/>
            <a:r>
              <a:rPr lang="de-DE" sz="1600" smtClean="0"/>
              <a:t>Zeitfolge der einzelnen Teilaufgaben </a:t>
            </a:r>
          </a:p>
          <a:p>
            <a:pPr lvl="2"/>
            <a:r>
              <a:rPr lang="de-DE" sz="1600" smtClean="0"/>
              <a:t>Zeitdauer der einzelnen Teilaufgaben</a:t>
            </a:r>
          </a:p>
          <a:p>
            <a:pPr lvl="2"/>
            <a:r>
              <a:rPr lang="de-DE" sz="1600" smtClean="0"/>
              <a:t>Festlegung des Anfangs- und Endzeitpunkt</a:t>
            </a:r>
          </a:p>
          <a:p>
            <a:pPr lvl="1"/>
            <a:r>
              <a:rPr lang="de-DE" sz="1600" b="1" smtClean="0"/>
              <a:t>Räumliche Anordnung </a:t>
            </a:r>
            <a:r>
              <a:rPr lang="de-DE" sz="1600" smtClean="0"/>
              <a:t>um kurze Transportwege</a:t>
            </a:r>
          </a:p>
          <a:p>
            <a:pPr lvl="1"/>
            <a:r>
              <a:rPr lang="de-DE" sz="1600" b="1" smtClean="0"/>
              <a:t>Arbeitszuordnung</a:t>
            </a:r>
            <a:endParaRPr lang="de-DE" sz="1600" smtClean="0"/>
          </a:p>
          <a:p>
            <a:pPr lvl="2"/>
            <a:r>
              <a:rPr lang="de-DE" sz="1600" smtClean="0"/>
              <a:t>Einzel-/ Gruppen bzw. Rollenzuordnung</a:t>
            </a:r>
            <a:endParaRPr lang="de-DE" sz="1100" smtClean="0"/>
          </a:p>
          <a:p>
            <a:pPr lvl="1"/>
            <a:endParaRPr lang="de-DE" sz="1000" b="1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fld id="{ACD16750-665A-467C-8DEB-7F69869AEED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smtClean="0"/>
              <a:t>Zusammenhang Aufgaben und Ablauforganisation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fld id="{A3FF8501-48B1-4607-9B0A-E8F6FE178D0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557338"/>
            <a:ext cx="7416800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90000" tIns="46800" rIns="90000" bIns="46800"/>
          <a:lstStyle/>
          <a:p>
            <a:pPr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AT" sz="4000" smtClean="0"/>
              <a:t>Prozessorientierte Organisation</a:t>
            </a:r>
          </a:p>
        </p:txBody>
      </p:sp>
      <p:sp>
        <p:nvSpPr>
          <p:cNvPr id="34818" name="Inhaltsplatzhalter 5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3886200" cy="4572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</a:pPr>
            <a:r>
              <a:rPr lang="en-GB" sz="2000" smtClean="0"/>
              <a:t>Die prozessorientierte Entwicklung in der Organisations-lehre ist bestimmt durch:</a:t>
            </a:r>
          </a:p>
          <a:p>
            <a:pPr lvl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</a:pPr>
            <a:r>
              <a:rPr lang="en-GB" sz="2000" smtClean="0"/>
              <a:t>Konzentration auf Hauptaufgaben </a:t>
            </a:r>
            <a:r>
              <a:rPr lang="en-GB" sz="2000" b="1" i="1" smtClean="0"/>
              <a:t>(Kernprozesse)</a:t>
            </a:r>
          </a:p>
          <a:p>
            <a:pPr lvl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</a:pPr>
            <a:r>
              <a:rPr lang="en-GB" sz="2000" b="1" i="1" smtClean="0"/>
              <a:t>dynamisches Prozessdenken</a:t>
            </a:r>
            <a:r>
              <a:rPr lang="en-GB" sz="2000" smtClean="0"/>
              <a:t> vs. statisches Problemlösen</a:t>
            </a:r>
          </a:p>
          <a:p>
            <a:pPr lvl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</a:pPr>
            <a:r>
              <a:rPr lang="en-GB" sz="2000" b="1" i="1" smtClean="0"/>
              <a:t>Organisationsverbesserung</a:t>
            </a:r>
            <a:r>
              <a:rPr lang="en-GB" sz="2000" smtClean="0"/>
              <a:t> (kontinuierlich) vs. Lösung  umfassender Aufgaben	</a:t>
            </a:r>
            <a:endParaRPr lang="de-DE" sz="2400" smtClean="0"/>
          </a:p>
        </p:txBody>
      </p:sp>
      <p:grpSp>
        <p:nvGrpSpPr>
          <p:cNvPr id="34819" name="Group 2"/>
          <p:cNvGrpSpPr>
            <a:grpSpLocks/>
          </p:cNvGrpSpPr>
          <p:nvPr/>
        </p:nvGrpSpPr>
        <p:grpSpPr bwMode="auto">
          <a:xfrm>
            <a:off x="611188" y="1052513"/>
            <a:ext cx="8556625" cy="4987925"/>
            <a:chOff x="96" y="672"/>
            <a:chExt cx="5526" cy="3278"/>
          </a:xfrm>
        </p:grpSpPr>
        <p:sp>
          <p:nvSpPr>
            <p:cNvPr id="34831" name="AutoShape 3"/>
            <p:cNvSpPr>
              <a:spLocks noChangeArrowheads="1"/>
            </p:cNvSpPr>
            <p:nvPr/>
          </p:nvSpPr>
          <p:spPr bwMode="auto">
            <a:xfrm>
              <a:off x="96" y="672"/>
              <a:ext cx="5526" cy="3278"/>
            </a:xfrm>
            <a:prstGeom prst="roundRect">
              <a:avLst>
                <a:gd name="adj" fmla="val 28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DE"/>
            </a:p>
          </p:txBody>
        </p:sp>
        <p:sp>
          <p:nvSpPr>
            <p:cNvPr id="34832" name="AutoShape 4"/>
            <p:cNvSpPr>
              <a:spLocks noChangeArrowheads="1"/>
            </p:cNvSpPr>
            <p:nvPr/>
          </p:nvSpPr>
          <p:spPr bwMode="auto">
            <a:xfrm>
              <a:off x="96" y="672"/>
              <a:ext cx="5526" cy="259"/>
            </a:xfrm>
            <a:prstGeom prst="roundRect">
              <a:avLst>
                <a:gd name="adj" fmla="val 28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</a:pPr>
              <a:endParaRPr lang="de-DE" sz="2000" b="1" i="1">
                <a:solidFill>
                  <a:schemeClr val="tx1"/>
                </a:solidFill>
              </a:endParaRPr>
            </a:p>
          </p:txBody>
        </p:sp>
      </p:grpSp>
      <p:sp>
        <p:nvSpPr>
          <p:cNvPr id="34820" name="Rechtwinkliges Dreieck 10"/>
          <p:cNvSpPr>
            <a:spLocks noChangeArrowheads="1"/>
          </p:cNvSpPr>
          <p:nvPr/>
        </p:nvSpPr>
        <p:spPr bwMode="auto">
          <a:xfrm>
            <a:off x="5746750" y="2814638"/>
            <a:ext cx="2736850" cy="1871662"/>
          </a:xfrm>
          <a:prstGeom prst="rtTriangle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defTabSz="914400"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9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4821" name="Rectangle 2"/>
          <p:cNvSpPr>
            <a:spLocks noChangeArrowheads="1"/>
          </p:cNvSpPr>
          <p:nvPr/>
        </p:nvSpPr>
        <p:spPr bwMode="auto">
          <a:xfrm>
            <a:off x="5711825" y="2781300"/>
            <a:ext cx="2806700" cy="19050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 sz="12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4822" name="Text Box 4"/>
          <p:cNvSpPr txBox="1">
            <a:spLocks noChangeArrowheads="1"/>
          </p:cNvSpPr>
          <p:nvPr/>
        </p:nvSpPr>
        <p:spPr bwMode="auto">
          <a:xfrm>
            <a:off x="5818188" y="4254500"/>
            <a:ext cx="2062162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2000" b="1">
                <a:solidFill>
                  <a:schemeClr val="tx1"/>
                </a:solidFill>
                <a:latin typeface="Arial" charset="0"/>
              </a:rPr>
              <a:t>Wertschöpfung</a:t>
            </a:r>
          </a:p>
        </p:txBody>
      </p:sp>
      <p:sp>
        <p:nvSpPr>
          <p:cNvPr id="34823" name="Text Box 5"/>
          <p:cNvSpPr txBox="1">
            <a:spLocks noChangeArrowheads="1"/>
          </p:cNvSpPr>
          <p:nvPr/>
        </p:nvSpPr>
        <p:spPr bwMode="auto">
          <a:xfrm>
            <a:off x="6767513" y="2959100"/>
            <a:ext cx="16541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2000" b="1">
                <a:solidFill>
                  <a:schemeClr val="tx1"/>
                </a:solidFill>
                <a:latin typeface="Arial" charset="0"/>
              </a:rPr>
              <a:t>Ressourcen</a:t>
            </a:r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 flipH="1">
            <a:off x="7007225" y="1844675"/>
            <a:ext cx="0" cy="863600"/>
          </a:xfrm>
          <a:prstGeom prst="line">
            <a:avLst/>
          </a:prstGeom>
          <a:ln w="76200">
            <a:headEnd/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eaLnBrk="0" hangingPunct="0">
              <a:defRPr/>
            </a:pPr>
            <a:endParaRPr lang="de-DE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4825" name="Text Box 8"/>
          <p:cNvSpPr txBox="1">
            <a:spLocks noChangeArrowheads="1"/>
          </p:cNvSpPr>
          <p:nvPr/>
        </p:nvSpPr>
        <p:spPr bwMode="auto">
          <a:xfrm>
            <a:off x="7080250" y="1931988"/>
            <a:ext cx="1739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de-DE" sz="1200" b="1">
                <a:solidFill>
                  <a:schemeClr val="tx1"/>
                </a:solidFill>
                <a:latin typeface="Arial" charset="0"/>
              </a:rPr>
              <a:t>messbare</a:t>
            </a:r>
          </a:p>
          <a:p>
            <a:pPr algn="ctr" eaLnBrk="0" hangingPunct="0"/>
            <a:r>
              <a:rPr lang="de-DE" sz="1200" b="1">
                <a:solidFill>
                  <a:schemeClr val="tx1"/>
                </a:solidFill>
                <a:latin typeface="Arial" charset="0"/>
              </a:rPr>
              <a:t>Input-Leistung</a:t>
            </a:r>
          </a:p>
        </p:txBody>
      </p:sp>
      <p:sp>
        <p:nvSpPr>
          <p:cNvPr id="34826" name="Text Box 9"/>
          <p:cNvSpPr txBox="1">
            <a:spLocks noChangeArrowheads="1"/>
          </p:cNvSpPr>
          <p:nvPr/>
        </p:nvSpPr>
        <p:spPr bwMode="auto">
          <a:xfrm>
            <a:off x="7080250" y="4759325"/>
            <a:ext cx="16557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de-DE" sz="1200" b="1">
                <a:solidFill>
                  <a:schemeClr val="tx1"/>
                </a:solidFill>
                <a:latin typeface="Arial" charset="0"/>
              </a:rPr>
              <a:t>messbare</a:t>
            </a:r>
          </a:p>
          <a:p>
            <a:pPr algn="ctr" eaLnBrk="0" hangingPunct="0"/>
            <a:r>
              <a:rPr lang="de-DE" sz="1200" b="1">
                <a:solidFill>
                  <a:schemeClr val="tx1"/>
                </a:solidFill>
                <a:latin typeface="Arial" charset="0"/>
              </a:rPr>
              <a:t>Output-Leistung</a:t>
            </a:r>
          </a:p>
        </p:txBody>
      </p:sp>
      <p:sp>
        <p:nvSpPr>
          <p:cNvPr id="34827" name="Rectangle 10"/>
          <p:cNvSpPr>
            <a:spLocks noChangeArrowheads="1"/>
          </p:cNvSpPr>
          <p:nvPr/>
        </p:nvSpPr>
        <p:spPr bwMode="auto">
          <a:xfrm>
            <a:off x="5207000" y="1916113"/>
            <a:ext cx="18732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1200" b="1">
                <a:solidFill>
                  <a:schemeClr val="tx1"/>
                </a:solidFill>
                <a:latin typeface="Arial" charset="0"/>
              </a:rPr>
              <a:t>Interner/ externer Lieferant</a:t>
            </a:r>
          </a:p>
        </p:txBody>
      </p:sp>
      <p:sp>
        <p:nvSpPr>
          <p:cNvPr id="34828" name="Rectangle 11"/>
          <p:cNvSpPr>
            <a:spLocks noChangeArrowheads="1"/>
          </p:cNvSpPr>
          <p:nvPr/>
        </p:nvSpPr>
        <p:spPr bwMode="auto">
          <a:xfrm>
            <a:off x="5284788" y="4759325"/>
            <a:ext cx="17224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1200" b="1">
                <a:solidFill>
                  <a:schemeClr val="tx1"/>
                </a:solidFill>
                <a:latin typeface="Arial" charset="0"/>
              </a:rPr>
              <a:t>Interner/ externer Kunde</a:t>
            </a:r>
          </a:p>
        </p:txBody>
      </p:sp>
      <p:sp>
        <p:nvSpPr>
          <p:cNvPr id="20" name="Line 6"/>
          <p:cNvSpPr>
            <a:spLocks noChangeShapeType="1"/>
          </p:cNvSpPr>
          <p:nvPr/>
        </p:nvSpPr>
        <p:spPr bwMode="auto">
          <a:xfrm flipH="1">
            <a:off x="7080250" y="4797425"/>
            <a:ext cx="0" cy="863600"/>
          </a:xfrm>
          <a:prstGeom prst="line">
            <a:avLst/>
          </a:prstGeom>
          <a:ln w="76200">
            <a:headEnd/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eaLnBrk="0" hangingPunct="0">
              <a:defRPr/>
            </a:pPr>
            <a:endParaRPr lang="de-DE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4830" name="Textfeld 20"/>
          <p:cNvSpPr txBox="1">
            <a:spLocks noChangeArrowheads="1"/>
          </p:cNvSpPr>
          <p:nvPr/>
        </p:nvSpPr>
        <p:spPr bwMode="auto">
          <a:xfrm>
            <a:off x="5603875" y="5805488"/>
            <a:ext cx="343217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1600" b="1">
                <a:solidFill>
                  <a:srgbClr val="476D9B"/>
                </a:solidFill>
                <a:cs typeface="Times New Roman" pitchFamily="18" charset="0"/>
              </a:rPr>
              <a:t>Grundmuster eines Geschäftsprozess</a:t>
            </a:r>
            <a:endParaRPr lang="de-DE" b="1">
              <a:solidFill>
                <a:srgbClr val="476D9B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el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Entwicklung </a:t>
            </a:r>
            <a:br>
              <a:rPr lang="de-DE" smtClean="0"/>
            </a:br>
            <a:r>
              <a:rPr lang="de-DE" smtClean="0"/>
              <a:t>prozessorientierter Ansätze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fld id="{4A75B563-DF0C-4260-BE92-7FB4B45F223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3" name="Line 1029"/>
          <p:cNvSpPr>
            <a:spLocks noChangeShapeType="1"/>
          </p:cNvSpPr>
          <p:nvPr/>
        </p:nvSpPr>
        <p:spPr bwMode="auto">
          <a:xfrm flipV="1">
            <a:off x="2668588" y="2255838"/>
            <a:ext cx="0" cy="3201987"/>
          </a:xfrm>
          <a:prstGeom prst="line">
            <a:avLst/>
          </a:prstGeom>
          <a:ln w="38100">
            <a:headEnd/>
            <a:tailEnd type="triangl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 eaLnBrk="0" hangingPunct="0">
              <a:defRPr/>
            </a:pPr>
            <a:endParaRPr lang="de-DE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Line 1030"/>
          <p:cNvSpPr>
            <a:spLocks noChangeShapeType="1"/>
          </p:cNvSpPr>
          <p:nvPr/>
        </p:nvSpPr>
        <p:spPr bwMode="auto">
          <a:xfrm rot="5400000" flipV="1">
            <a:off x="5131594" y="3113881"/>
            <a:ext cx="0" cy="4687888"/>
          </a:xfrm>
          <a:prstGeom prst="line">
            <a:avLst/>
          </a:prstGeom>
          <a:ln w="38100">
            <a:headEnd/>
            <a:tailEnd type="triangl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 eaLnBrk="0" hangingPunct="0">
              <a:defRPr/>
            </a:pPr>
            <a:endParaRPr lang="de-DE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36869" name="Text Box 1031"/>
          <p:cNvSpPr txBox="1">
            <a:spLocks noChangeArrowheads="1"/>
          </p:cNvSpPr>
          <p:nvPr/>
        </p:nvSpPr>
        <p:spPr bwMode="auto">
          <a:xfrm>
            <a:off x="1835150" y="1773238"/>
            <a:ext cx="1477963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 sz="1600" b="1">
                <a:solidFill>
                  <a:srgbClr val="7395BF"/>
                </a:solidFill>
                <a:latin typeface="Arial" charset="0"/>
              </a:rPr>
              <a:t>Ausrichtung</a:t>
            </a:r>
          </a:p>
        </p:txBody>
      </p:sp>
      <p:sp>
        <p:nvSpPr>
          <p:cNvPr id="36870" name="Text Box 1032"/>
          <p:cNvSpPr txBox="1">
            <a:spLocks noChangeArrowheads="1"/>
          </p:cNvSpPr>
          <p:nvPr/>
        </p:nvSpPr>
        <p:spPr bwMode="auto">
          <a:xfrm>
            <a:off x="7596188" y="5300663"/>
            <a:ext cx="136842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 sz="1600" b="1">
                <a:solidFill>
                  <a:srgbClr val="7395BF"/>
                </a:solidFill>
                <a:latin typeface="Arial" charset="0"/>
              </a:rPr>
              <a:t>Zeitverlauf</a:t>
            </a:r>
          </a:p>
        </p:txBody>
      </p:sp>
      <p:sp>
        <p:nvSpPr>
          <p:cNvPr id="36871" name="Text Box 1033"/>
          <p:cNvSpPr txBox="1">
            <a:spLocks noChangeArrowheads="1"/>
          </p:cNvSpPr>
          <p:nvPr/>
        </p:nvSpPr>
        <p:spPr bwMode="auto">
          <a:xfrm>
            <a:off x="5059363" y="5638800"/>
            <a:ext cx="101758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 sz="1600">
                <a:solidFill>
                  <a:schemeClr val="tx1"/>
                </a:solidFill>
                <a:latin typeface="Arial" charset="0"/>
              </a:rPr>
              <a:t>90er</a:t>
            </a:r>
          </a:p>
        </p:txBody>
      </p:sp>
      <p:sp>
        <p:nvSpPr>
          <p:cNvPr id="36872" name="Text Box 1034"/>
          <p:cNvSpPr txBox="1">
            <a:spLocks noChangeArrowheads="1"/>
          </p:cNvSpPr>
          <p:nvPr/>
        </p:nvSpPr>
        <p:spPr bwMode="auto">
          <a:xfrm>
            <a:off x="6602413" y="5638800"/>
            <a:ext cx="101758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 sz="1600">
                <a:solidFill>
                  <a:schemeClr val="tx1"/>
                </a:solidFill>
                <a:latin typeface="Arial" charset="0"/>
              </a:rPr>
              <a:t>00er</a:t>
            </a:r>
          </a:p>
        </p:txBody>
      </p:sp>
      <p:sp>
        <p:nvSpPr>
          <p:cNvPr id="36873" name="Text Box 1035"/>
          <p:cNvSpPr txBox="1">
            <a:spLocks noChangeArrowheads="1"/>
          </p:cNvSpPr>
          <p:nvPr/>
        </p:nvSpPr>
        <p:spPr bwMode="auto">
          <a:xfrm>
            <a:off x="1187450" y="4667250"/>
            <a:ext cx="1593850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 sz="1600">
                <a:solidFill>
                  <a:schemeClr val="tx1"/>
                </a:solidFill>
                <a:latin typeface="Arial" charset="0"/>
              </a:rPr>
              <a:t>Optimierung</a:t>
            </a:r>
          </a:p>
          <a:p>
            <a:pPr eaLnBrk="0" hangingPunct="0"/>
            <a:r>
              <a:rPr lang="de-DE" sz="1600">
                <a:solidFill>
                  <a:schemeClr val="tx1"/>
                </a:solidFill>
                <a:latin typeface="Arial" charset="0"/>
              </a:rPr>
              <a:t>spezieller</a:t>
            </a:r>
          </a:p>
          <a:p>
            <a:pPr eaLnBrk="0" hangingPunct="0"/>
            <a:r>
              <a:rPr lang="de-DE" sz="1600">
                <a:solidFill>
                  <a:schemeClr val="tx1"/>
                </a:solidFill>
                <a:latin typeface="Arial" charset="0"/>
              </a:rPr>
              <a:t>Funktionen</a:t>
            </a:r>
          </a:p>
        </p:txBody>
      </p:sp>
      <p:sp>
        <p:nvSpPr>
          <p:cNvPr id="10" name="Oval 1036"/>
          <p:cNvSpPr>
            <a:spLocks noChangeArrowheads="1"/>
          </p:cNvSpPr>
          <p:nvPr/>
        </p:nvSpPr>
        <p:spPr bwMode="auto">
          <a:xfrm>
            <a:off x="2787650" y="4414838"/>
            <a:ext cx="1423988" cy="94932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>
              <a:defRPr/>
            </a:pPr>
            <a:endParaRPr lang="de-DE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75" name="Text Box 1037"/>
          <p:cNvSpPr txBox="1">
            <a:spLocks noChangeArrowheads="1"/>
          </p:cNvSpPr>
          <p:nvPr/>
        </p:nvSpPr>
        <p:spPr bwMode="auto">
          <a:xfrm>
            <a:off x="2743200" y="4449763"/>
            <a:ext cx="1557338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de-DE" sz="1200">
                <a:solidFill>
                  <a:schemeClr val="tx1"/>
                </a:solidFill>
                <a:latin typeface="Arial" charset="0"/>
              </a:rPr>
              <a:t>TQM</a:t>
            </a:r>
          </a:p>
          <a:p>
            <a:pPr algn="ctr" eaLnBrk="0" hangingPunct="0"/>
            <a:r>
              <a:rPr lang="de-DE" sz="1200">
                <a:solidFill>
                  <a:schemeClr val="tx1"/>
                </a:solidFill>
                <a:latin typeface="Arial" charset="0"/>
              </a:rPr>
              <a:t>Total Quality</a:t>
            </a:r>
          </a:p>
          <a:p>
            <a:pPr algn="ctr" eaLnBrk="0" hangingPunct="0"/>
            <a:r>
              <a:rPr lang="de-DE" sz="1200">
                <a:solidFill>
                  <a:schemeClr val="tx1"/>
                </a:solidFill>
                <a:latin typeface="Arial" charset="0"/>
              </a:rPr>
              <a:t>Management</a:t>
            </a:r>
          </a:p>
        </p:txBody>
      </p:sp>
      <p:sp>
        <p:nvSpPr>
          <p:cNvPr id="12" name="Oval 1038"/>
          <p:cNvSpPr>
            <a:spLocks noChangeArrowheads="1"/>
          </p:cNvSpPr>
          <p:nvPr/>
        </p:nvSpPr>
        <p:spPr bwMode="auto">
          <a:xfrm>
            <a:off x="4448175" y="3406775"/>
            <a:ext cx="1603375" cy="106838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>
              <a:defRPr/>
            </a:pPr>
            <a:endParaRPr lang="de-DE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77" name="Text Box 1039"/>
          <p:cNvSpPr txBox="1">
            <a:spLocks noChangeArrowheads="1"/>
          </p:cNvSpPr>
          <p:nvPr/>
        </p:nvSpPr>
        <p:spPr bwMode="auto">
          <a:xfrm>
            <a:off x="4552950" y="3440113"/>
            <a:ext cx="1408113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de-DE" sz="1200">
                <a:solidFill>
                  <a:schemeClr val="tx1"/>
                </a:solidFill>
                <a:latin typeface="Arial" charset="0"/>
              </a:rPr>
              <a:t>BPR</a:t>
            </a:r>
          </a:p>
          <a:p>
            <a:pPr algn="ctr" eaLnBrk="0" hangingPunct="0"/>
            <a:r>
              <a:rPr lang="de-DE" sz="1200">
                <a:solidFill>
                  <a:schemeClr val="tx1"/>
                </a:solidFill>
                <a:latin typeface="Arial" charset="0"/>
              </a:rPr>
              <a:t>Business</a:t>
            </a:r>
          </a:p>
          <a:p>
            <a:pPr algn="ctr" eaLnBrk="0" hangingPunct="0"/>
            <a:r>
              <a:rPr lang="de-DE" sz="1200">
                <a:solidFill>
                  <a:schemeClr val="tx1"/>
                </a:solidFill>
                <a:latin typeface="Arial" charset="0"/>
              </a:rPr>
              <a:t>Process Re-</a:t>
            </a:r>
          </a:p>
          <a:p>
            <a:pPr algn="ctr" eaLnBrk="0" hangingPunct="0"/>
            <a:r>
              <a:rPr lang="de-DE" sz="1200">
                <a:solidFill>
                  <a:schemeClr val="tx1"/>
                </a:solidFill>
                <a:latin typeface="Arial" charset="0"/>
              </a:rPr>
              <a:t>engineering</a:t>
            </a:r>
          </a:p>
        </p:txBody>
      </p:sp>
      <p:sp>
        <p:nvSpPr>
          <p:cNvPr id="36878" name="Text Box 1040"/>
          <p:cNvSpPr txBox="1">
            <a:spLocks noChangeArrowheads="1"/>
          </p:cNvSpPr>
          <p:nvPr/>
        </p:nvSpPr>
        <p:spPr bwMode="auto">
          <a:xfrm>
            <a:off x="1116013" y="3489325"/>
            <a:ext cx="1608137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 sz="1600">
                <a:solidFill>
                  <a:schemeClr val="tx1"/>
                </a:solidFill>
                <a:latin typeface="Arial" charset="0"/>
              </a:rPr>
              <a:t>Eigene</a:t>
            </a:r>
          </a:p>
          <a:p>
            <a:pPr eaLnBrk="0" hangingPunct="0"/>
            <a:r>
              <a:rPr lang="de-DE" sz="1600">
                <a:solidFill>
                  <a:schemeClr val="tx1"/>
                </a:solidFill>
                <a:latin typeface="Arial" charset="0"/>
              </a:rPr>
              <a:t>Organisation</a:t>
            </a:r>
          </a:p>
        </p:txBody>
      </p:sp>
      <p:sp>
        <p:nvSpPr>
          <p:cNvPr id="15" name="Oval 1041"/>
          <p:cNvSpPr>
            <a:spLocks noChangeArrowheads="1"/>
          </p:cNvSpPr>
          <p:nvPr/>
        </p:nvSpPr>
        <p:spPr bwMode="auto">
          <a:xfrm>
            <a:off x="6051550" y="2043113"/>
            <a:ext cx="1601788" cy="10668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>
              <a:defRPr/>
            </a:pPr>
            <a:endParaRPr lang="de-DE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80" name="Text Box 1042"/>
          <p:cNvSpPr txBox="1">
            <a:spLocks noChangeArrowheads="1"/>
          </p:cNvSpPr>
          <p:nvPr/>
        </p:nvSpPr>
        <p:spPr bwMode="auto">
          <a:xfrm>
            <a:off x="6154738" y="2076450"/>
            <a:ext cx="1408112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de-DE" sz="1200">
                <a:solidFill>
                  <a:schemeClr val="tx1"/>
                </a:solidFill>
                <a:latin typeface="Arial" charset="0"/>
              </a:rPr>
              <a:t>CRM, SCM</a:t>
            </a:r>
          </a:p>
          <a:p>
            <a:pPr algn="ctr" eaLnBrk="0" hangingPunct="0"/>
            <a:r>
              <a:rPr lang="de-DE" sz="1200">
                <a:solidFill>
                  <a:schemeClr val="tx1"/>
                </a:solidFill>
                <a:latin typeface="Arial" charset="0"/>
              </a:rPr>
              <a:t>Customer </a:t>
            </a:r>
          </a:p>
          <a:p>
            <a:pPr algn="ctr" eaLnBrk="0" hangingPunct="0"/>
            <a:r>
              <a:rPr lang="de-DE" sz="1200">
                <a:solidFill>
                  <a:schemeClr val="tx1"/>
                </a:solidFill>
                <a:latin typeface="Arial" charset="0"/>
              </a:rPr>
              <a:t>Relationship &amp; Supply Chain</a:t>
            </a:r>
          </a:p>
          <a:p>
            <a:pPr algn="ctr" eaLnBrk="0" hangingPunct="0"/>
            <a:r>
              <a:rPr lang="de-DE" sz="1200">
                <a:solidFill>
                  <a:schemeClr val="tx1"/>
                </a:solidFill>
                <a:latin typeface="Arial" charset="0"/>
              </a:rPr>
              <a:t>Management</a:t>
            </a:r>
          </a:p>
        </p:txBody>
      </p:sp>
      <p:sp>
        <p:nvSpPr>
          <p:cNvPr id="36881" name="Text Box 1043"/>
          <p:cNvSpPr txBox="1">
            <a:spLocks noChangeArrowheads="1"/>
          </p:cNvSpPr>
          <p:nvPr/>
        </p:nvSpPr>
        <p:spPr bwMode="auto">
          <a:xfrm>
            <a:off x="1187450" y="2349500"/>
            <a:ext cx="1617663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 sz="1600">
                <a:solidFill>
                  <a:schemeClr val="tx1"/>
                </a:solidFill>
                <a:latin typeface="Arial" charset="0"/>
              </a:rPr>
              <a:t>Beziehungen</a:t>
            </a:r>
          </a:p>
          <a:p>
            <a:pPr eaLnBrk="0" hangingPunct="0"/>
            <a:r>
              <a:rPr lang="de-DE" sz="1600">
                <a:solidFill>
                  <a:schemeClr val="tx1"/>
                </a:solidFill>
                <a:latin typeface="Arial" charset="0"/>
              </a:rPr>
              <a:t>nach außen</a:t>
            </a:r>
          </a:p>
        </p:txBody>
      </p:sp>
      <p:sp>
        <p:nvSpPr>
          <p:cNvPr id="36882" name="Text Box 1044"/>
          <p:cNvSpPr txBox="1">
            <a:spLocks noChangeArrowheads="1"/>
          </p:cNvSpPr>
          <p:nvPr/>
        </p:nvSpPr>
        <p:spPr bwMode="auto">
          <a:xfrm flipH="1">
            <a:off x="2805113" y="5638800"/>
            <a:ext cx="1146175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 sz="1600">
                <a:solidFill>
                  <a:schemeClr val="tx1"/>
                </a:solidFill>
                <a:latin typeface="Arial" charset="0"/>
              </a:rPr>
              <a:t>80er</a:t>
            </a:r>
          </a:p>
        </p:txBody>
      </p:sp>
      <p:sp>
        <p:nvSpPr>
          <p:cNvPr id="19" name="AutoShape 1045"/>
          <p:cNvSpPr>
            <a:spLocks/>
          </p:cNvSpPr>
          <p:nvPr/>
        </p:nvSpPr>
        <p:spPr bwMode="auto">
          <a:xfrm rot="2874623" flipV="1">
            <a:off x="4568826" y="1057275"/>
            <a:ext cx="323850" cy="3768725"/>
          </a:xfrm>
          <a:prstGeom prst="leftBrace">
            <a:avLst>
              <a:gd name="adj1" fmla="val 96977"/>
              <a:gd name="adj2" fmla="val 50000"/>
            </a:avLst>
          </a:prstGeom>
          <a:ln w="38100">
            <a:headEnd/>
            <a:tailEnd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wrap="none" anchor="ctr"/>
          <a:lstStyle/>
          <a:p>
            <a:pPr eaLnBrk="0" hangingPunct="0">
              <a:defRPr/>
            </a:pPr>
            <a:endParaRPr lang="de-DE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36884" name="Rectangle 1046"/>
          <p:cNvSpPr>
            <a:spLocks noChangeArrowheads="1"/>
          </p:cNvSpPr>
          <p:nvPr/>
        </p:nvSpPr>
        <p:spPr bwMode="auto">
          <a:xfrm rot="-2482262">
            <a:off x="3567113" y="2384425"/>
            <a:ext cx="215582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 sz="1600">
                <a:solidFill>
                  <a:schemeClr val="tx1"/>
                </a:solidFill>
                <a:latin typeface="Arial" charset="0"/>
              </a:rPr>
              <a:t>Prozeßmanagement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smtClean="0"/>
              <a:t>Organisationsübergreifende Wertschöpfungskette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fld id="{6A95232A-7736-4544-80BB-693A9A32A2F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563" y="1565275"/>
            <a:ext cx="7762875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eck 23"/>
          <p:cNvSpPr/>
          <p:nvPr/>
        </p:nvSpPr>
        <p:spPr>
          <a:xfrm>
            <a:off x="539750" y="3357563"/>
            <a:ext cx="7200900" cy="647700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539750" y="1916113"/>
            <a:ext cx="7200900" cy="1225550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DE"/>
          </a:p>
        </p:txBody>
      </p:sp>
      <p:sp>
        <p:nvSpPr>
          <p:cNvPr id="3891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smtClean="0"/>
              <a:t>Unternehmung als Teil der Wertschöpfung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fld id="{92B41563-DA29-4D8D-955E-6BDD40961BD3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1403350" y="1844675"/>
            <a:ext cx="6408738" cy="2889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de-DE" sz="1800" dirty="0"/>
              <a:t>Verwaltung und Management</a:t>
            </a:r>
          </a:p>
        </p:txBody>
      </p:sp>
      <p:sp>
        <p:nvSpPr>
          <p:cNvPr id="6" name="Rechteck 5"/>
          <p:cNvSpPr/>
          <p:nvPr/>
        </p:nvSpPr>
        <p:spPr>
          <a:xfrm>
            <a:off x="1403350" y="2205038"/>
            <a:ext cx="6408738" cy="2873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de-DE" sz="1800" dirty="0"/>
              <a:t>Personalwesen</a:t>
            </a:r>
          </a:p>
        </p:txBody>
      </p:sp>
      <p:sp>
        <p:nvSpPr>
          <p:cNvPr id="7" name="Rechteck 6"/>
          <p:cNvSpPr/>
          <p:nvPr/>
        </p:nvSpPr>
        <p:spPr>
          <a:xfrm>
            <a:off x="1403350" y="2565400"/>
            <a:ext cx="6408738" cy="2873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de-DE" sz="1800" dirty="0"/>
              <a:t>IT Management</a:t>
            </a:r>
          </a:p>
        </p:txBody>
      </p:sp>
      <p:sp>
        <p:nvSpPr>
          <p:cNvPr id="8" name="Rechteck 7"/>
          <p:cNvSpPr/>
          <p:nvPr/>
        </p:nvSpPr>
        <p:spPr>
          <a:xfrm>
            <a:off x="1417638" y="2924175"/>
            <a:ext cx="6394450" cy="2889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de-DE" sz="1800" dirty="0"/>
              <a:t>Beschaffung &amp; Ressourcen Management</a:t>
            </a:r>
          </a:p>
        </p:txBody>
      </p:sp>
      <p:sp>
        <p:nvSpPr>
          <p:cNvPr id="9" name="Rechteck 8"/>
          <p:cNvSpPr/>
          <p:nvPr/>
        </p:nvSpPr>
        <p:spPr>
          <a:xfrm>
            <a:off x="1403350" y="3284538"/>
            <a:ext cx="1223963" cy="79216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de-DE" sz="1400" dirty="0"/>
              <a:t>Eingangs-</a:t>
            </a:r>
            <a:r>
              <a:rPr lang="de-DE" sz="1400" dirty="0" err="1"/>
              <a:t>logistik</a:t>
            </a:r>
            <a:endParaRPr lang="de-DE" sz="1400" dirty="0"/>
          </a:p>
        </p:txBody>
      </p:sp>
      <p:sp>
        <p:nvSpPr>
          <p:cNvPr id="10" name="Rechteck 9"/>
          <p:cNvSpPr/>
          <p:nvPr/>
        </p:nvSpPr>
        <p:spPr>
          <a:xfrm>
            <a:off x="2700338" y="3284538"/>
            <a:ext cx="1223962" cy="79216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de-DE" sz="1400" dirty="0"/>
              <a:t>Fertigung</a:t>
            </a:r>
          </a:p>
        </p:txBody>
      </p:sp>
      <p:sp>
        <p:nvSpPr>
          <p:cNvPr id="11" name="Rechteck 10"/>
          <p:cNvSpPr/>
          <p:nvPr/>
        </p:nvSpPr>
        <p:spPr>
          <a:xfrm>
            <a:off x="3995738" y="3284538"/>
            <a:ext cx="1223962" cy="79216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de-DE" sz="1400" dirty="0"/>
              <a:t>Vertrieb</a:t>
            </a:r>
          </a:p>
        </p:txBody>
      </p:sp>
      <p:sp>
        <p:nvSpPr>
          <p:cNvPr id="12" name="Rechteck 11"/>
          <p:cNvSpPr/>
          <p:nvPr/>
        </p:nvSpPr>
        <p:spPr>
          <a:xfrm>
            <a:off x="5292725" y="3284538"/>
            <a:ext cx="1223963" cy="79216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de-DE" sz="1400" dirty="0"/>
              <a:t>Kundenservice</a:t>
            </a:r>
          </a:p>
        </p:txBody>
      </p:sp>
      <p:sp>
        <p:nvSpPr>
          <p:cNvPr id="13" name="Rechteck 12"/>
          <p:cNvSpPr/>
          <p:nvPr/>
        </p:nvSpPr>
        <p:spPr>
          <a:xfrm>
            <a:off x="6588125" y="3284538"/>
            <a:ext cx="1223963" cy="79216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de-DE" sz="1400" dirty="0" err="1"/>
              <a:t>Distributions</a:t>
            </a:r>
            <a:endParaRPr lang="de-DE" sz="1400" dirty="0"/>
          </a:p>
          <a:p>
            <a:pPr algn="ctr" eaLnBrk="0" hangingPunct="0">
              <a:defRPr/>
            </a:pPr>
            <a:r>
              <a:rPr lang="de-DE" sz="1400" dirty="0" err="1"/>
              <a:t>logistik</a:t>
            </a:r>
            <a:endParaRPr lang="de-DE" sz="1400" dirty="0"/>
          </a:p>
        </p:txBody>
      </p:sp>
      <p:graphicFrame>
        <p:nvGraphicFramePr>
          <p:cNvPr id="14" name="Diagramm 13"/>
          <p:cNvGraphicFramePr/>
          <p:nvPr/>
        </p:nvGraphicFramePr>
        <p:xfrm>
          <a:off x="755576" y="5069408"/>
          <a:ext cx="7848872" cy="735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Gleichschenkliges Dreieck 16"/>
          <p:cNvSpPr/>
          <p:nvPr/>
        </p:nvSpPr>
        <p:spPr>
          <a:xfrm rot="5400000">
            <a:off x="7273131" y="2456657"/>
            <a:ext cx="2232025" cy="1008062"/>
          </a:xfrm>
          <a:prstGeom prst="triangle">
            <a:avLst>
              <a:gd name="adj" fmla="val 50630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DE" sz="1800" dirty="0">
              <a:solidFill>
                <a:schemeClr val="tx1"/>
              </a:solidFill>
            </a:endParaRPr>
          </a:p>
        </p:txBody>
      </p:sp>
      <p:sp>
        <p:nvSpPr>
          <p:cNvPr id="38928" name="Rechteck 19"/>
          <p:cNvSpPr>
            <a:spLocks noChangeArrowheads="1"/>
          </p:cNvSpPr>
          <p:nvPr/>
        </p:nvSpPr>
        <p:spPr bwMode="auto">
          <a:xfrm rot="5400000">
            <a:off x="7493001" y="2605087"/>
            <a:ext cx="16510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1600">
                <a:solidFill>
                  <a:srgbClr val="000000"/>
                </a:solidFill>
                <a:latin typeface="Tw Cen MT" pitchFamily="34" charset="0"/>
              </a:rPr>
              <a:t>Wert-</a:t>
            </a:r>
            <a:br>
              <a:rPr lang="de-DE" sz="1600">
                <a:solidFill>
                  <a:srgbClr val="000000"/>
                </a:solidFill>
                <a:latin typeface="Tw Cen MT" pitchFamily="34" charset="0"/>
              </a:rPr>
            </a:br>
            <a:r>
              <a:rPr lang="de-DE" sz="1600">
                <a:solidFill>
                  <a:srgbClr val="000000"/>
                </a:solidFill>
                <a:latin typeface="Tw Cen MT" pitchFamily="34" charset="0"/>
              </a:rPr>
              <a:t>schöpfung </a:t>
            </a:r>
            <a:br>
              <a:rPr lang="de-DE" sz="1600">
                <a:solidFill>
                  <a:srgbClr val="000000"/>
                </a:solidFill>
                <a:latin typeface="Tw Cen MT" pitchFamily="34" charset="0"/>
              </a:rPr>
            </a:br>
            <a:r>
              <a:rPr lang="de-DE" sz="1600">
                <a:solidFill>
                  <a:srgbClr val="000000"/>
                </a:solidFill>
                <a:latin typeface="Tw Cen MT" pitchFamily="34" charset="0"/>
              </a:rPr>
              <a:t>des Unternehmens</a:t>
            </a:r>
          </a:p>
        </p:txBody>
      </p:sp>
      <p:sp>
        <p:nvSpPr>
          <p:cNvPr id="38929" name="Textfeld 20"/>
          <p:cNvSpPr txBox="1">
            <a:spLocks noChangeArrowheads="1"/>
          </p:cNvSpPr>
          <p:nvPr/>
        </p:nvSpPr>
        <p:spPr bwMode="auto">
          <a:xfrm>
            <a:off x="34925" y="3429000"/>
            <a:ext cx="1012825" cy="5397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1400">
                <a:solidFill>
                  <a:schemeClr val="tx1"/>
                </a:solidFill>
                <a:latin typeface="Arial" charset="0"/>
              </a:rPr>
              <a:t>Primäre</a:t>
            </a:r>
          </a:p>
          <a:p>
            <a:pPr algn="ctr" eaLnBrk="0" hangingPunct="0"/>
            <a:r>
              <a:rPr lang="de-DE" sz="1400">
                <a:solidFill>
                  <a:schemeClr val="tx1"/>
                </a:solidFill>
                <a:latin typeface="Arial" charset="0"/>
              </a:rPr>
              <a:t>Aktivitäten</a:t>
            </a:r>
            <a:endParaRPr lang="de-DE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8930" name="Textfeld 21"/>
          <p:cNvSpPr txBox="1">
            <a:spLocks noChangeArrowheads="1"/>
          </p:cNvSpPr>
          <p:nvPr/>
        </p:nvSpPr>
        <p:spPr bwMode="auto">
          <a:xfrm>
            <a:off x="-36513" y="2239963"/>
            <a:ext cx="1398588" cy="541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1400">
                <a:solidFill>
                  <a:schemeClr val="tx1"/>
                </a:solidFill>
                <a:latin typeface="Arial" charset="0"/>
              </a:rPr>
              <a:t>Unterstützende</a:t>
            </a:r>
            <a:br>
              <a:rPr lang="de-DE" sz="1400">
                <a:solidFill>
                  <a:schemeClr val="tx1"/>
                </a:solidFill>
                <a:latin typeface="Arial" charset="0"/>
              </a:rPr>
            </a:br>
            <a:r>
              <a:rPr lang="de-DE" sz="1400">
                <a:solidFill>
                  <a:schemeClr val="tx1"/>
                </a:solidFill>
                <a:latin typeface="Arial" charset="0"/>
              </a:rPr>
              <a:t>Aktivitäten</a:t>
            </a:r>
            <a:endParaRPr lang="de-DE" sz="1800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26" name="Gerade Verbindung 25"/>
          <p:cNvCxnSpPr/>
          <p:nvPr/>
        </p:nvCxnSpPr>
        <p:spPr>
          <a:xfrm>
            <a:off x="1547813" y="4149725"/>
            <a:ext cx="2232025" cy="863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/>
        </p:nvCxnSpPr>
        <p:spPr>
          <a:xfrm rot="10800000" flipV="1">
            <a:off x="5219700" y="4221163"/>
            <a:ext cx="2520950" cy="7921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Klassifikation von Anwendungssystemen</a:t>
            </a:r>
            <a:endParaRPr lang="de-DE" dirty="0"/>
          </a:p>
        </p:txBody>
      </p:sp>
      <p:sp>
        <p:nvSpPr>
          <p:cNvPr id="39938" name="Untertitel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platzhalter 1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088188" cy="2054225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de-DE" smtClean="0"/>
              <a:t> Wie können Anwendungssysteme kategorisiert werden?</a:t>
            </a:r>
          </a:p>
          <a:p>
            <a:pPr>
              <a:buFont typeface="Arial" charset="0"/>
              <a:buChar char="•"/>
            </a:pPr>
            <a:r>
              <a:rPr lang="de-DE" smtClean="0"/>
              <a:t> In welchen Bereichen eines Unternehmens werden Anwendungssysteme eingesetzt?</a:t>
            </a:r>
          </a:p>
          <a:p>
            <a:endParaRPr lang="de-DE" smtClean="0"/>
          </a:p>
        </p:txBody>
      </p:sp>
      <p:sp>
        <p:nvSpPr>
          <p:cNvPr id="18434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Leitfragen</a:t>
            </a:r>
          </a:p>
        </p:txBody>
      </p:sp>
      <p:sp>
        <p:nvSpPr>
          <p:cNvPr id="18435" name="Foliennummernplatzhalt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fld id="{DAB6B1BA-0D28-4C7C-96C3-EFA3EC39A432}" type="slidenum">
              <a:rPr lang="en-US" smtClean="0">
                <a:latin typeface="Arial" charset="0"/>
                <a:cs typeface="Arial" charset="0"/>
              </a:rPr>
              <a:pPr/>
              <a:t>2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Kategorien nach Mertens et al.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fld id="{D776BB61-3ADF-446E-8B12-9C9A6CB51EC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40963" name="Inhaltsplatzhalter 6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3886200" cy="4572000"/>
          </a:xfrm>
        </p:spPr>
        <p:txBody>
          <a:bodyPr/>
          <a:lstStyle/>
          <a:p>
            <a:r>
              <a:rPr lang="de-DE" sz="2400" smtClean="0"/>
              <a:t>Administrationssysteme</a:t>
            </a:r>
          </a:p>
          <a:p>
            <a:pPr lvl="1"/>
            <a:r>
              <a:rPr lang="de-DE" sz="2000" smtClean="0"/>
              <a:t>Dienen der Rationalisierung vorhandener Abläufe, z.B. Führung von Kundenkonten in einer Bank, Buchung von Ein- und Auszahlungen, etc.</a:t>
            </a:r>
          </a:p>
          <a:p>
            <a:r>
              <a:rPr lang="de-DE" sz="2400" smtClean="0"/>
              <a:t>Dispositionssysteme</a:t>
            </a:r>
          </a:p>
          <a:p>
            <a:pPr lvl="1"/>
            <a:r>
              <a:rPr lang="de-DE" sz="2000" smtClean="0"/>
              <a:t>Zielen auf verbesserte Entscheidungen, z.B. Tourenplanung in einem Speditionsbetrieb</a:t>
            </a:r>
          </a:p>
        </p:txBody>
      </p:sp>
      <p:graphicFrame>
        <p:nvGraphicFramePr>
          <p:cNvPr id="9" name="Diagramm 8"/>
          <p:cNvGraphicFramePr/>
          <p:nvPr/>
        </p:nvGraphicFramePr>
        <p:xfrm>
          <a:off x="4692352" y="1525240"/>
          <a:ext cx="42001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6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75" y="5732463"/>
            <a:ext cx="214312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Kategorien nach Mertens et al.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fld id="{AC479CAA-9A05-48D0-AC7F-237049A2845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1987" name="Inhaltsplatzhalter 6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3886200" cy="4572000"/>
          </a:xfrm>
        </p:spPr>
        <p:txBody>
          <a:bodyPr/>
          <a:lstStyle/>
          <a:p>
            <a:r>
              <a:rPr lang="de-DE" sz="2400" smtClean="0"/>
              <a:t>Planungssysteme</a:t>
            </a:r>
          </a:p>
          <a:p>
            <a:pPr lvl="1"/>
            <a:r>
              <a:rPr lang="de-DE" sz="2100" smtClean="0"/>
              <a:t>unterstützen den Planungsprozess auf der betrieblichen Führung, z.B. Absatzplanung eines neuen Kfz-Modells</a:t>
            </a:r>
          </a:p>
          <a:p>
            <a:r>
              <a:rPr lang="de-DE" sz="2400" smtClean="0"/>
              <a:t>Kontrollsysteme</a:t>
            </a:r>
          </a:p>
          <a:p>
            <a:pPr lvl="1"/>
            <a:r>
              <a:rPr lang="de-DE" sz="2100" smtClean="0"/>
              <a:t>Zeigen auf, wo spezielle Analysen und Abhilfe-Maßnahmen notwendig sind, z.B. Kontrolle des Risikoportfolios in einer Versicherung</a:t>
            </a:r>
          </a:p>
        </p:txBody>
      </p:sp>
      <p:graphicFrame>
        <p:nvGraphicFramePr>
          <p:cNvPr id="9" name="Diagramm 8"/>
          <p:cNvGraphicFramePr/>
          <p:nvPr/>
        </p:nvGraphicFramePr>
        <p:xfrm>
          <a:off x="4692352" y="1525240"/>
          <a:ext cx="42001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198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5463" y="5661025"/>
            <a:ext cx="214312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8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de-DE" sz="3600" smtClean="0"/>
              <a:t>Kategorien nach Stahlknecht &amp; Hasenkamp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de-DE" sz="1800" dirty="0" smtClean="0">
              <a:solidFill>
                <a:srgbClr val="575F6D"/>
              </a:solidFill>
              <a:ea typeface="+mj-ea"/>
              <a:cs typeface="+mj-cs"/>
            </a:endParaRPr>
          </a:p>
          <a:p>
            <a:pPr>
              <a:buFont typeface="Wingdings" pitchFamily="2" charset="2"/>
              <a:buNone/>
              <a:defRPr/>
            </a:pPr>
            <a:endParaRPr lang="de-DE" sz="1800" dirty="0" smtClean="0">
              <a:solidFill>
                <a:srgbClr val="575F6D"/>
              </a:solidFill>
              <a:ea typeface="+mj-ea"/>
              <a:cs typeface="+mj-cs"/>
            </a:endParaRPr>
          </a:p>
          <a:p>
            <a:pPr>
              <a:buFont typeface="Wingdings" pitchFamily="2" charset="2"/>
              <a:buNone/>
              <a:defRPr/>
            </a:pPr>
            <a:endParaRPr lang="de-DE" sz="1800" dirty="0" smtClean="0">
              <a:solidFill>
                <a:srgbClr val="575F6D"/>
              </a:solidFill>
              <a:ea typeface="+mj-ea"/>
              <a:cs typeface="+mj-cs"/>
            </a:endParaRPr>
          </a:p>
          <a:p>
            <a:pPr>
              <a:buFont typeface="Wingdings" pitchFamily="2" charset="2"/>
              <a:buNone/>
              <a:defRPr/>
            </a:pPr>
            <a:endParaRPr lang="de-DE" sz="1800" dirty="0" smtClean="0">
              <a:solidFill>
                <a:srgbClr val="575F6D"/>
              </a:solidFill>
              <a:ea typeface="+mj-ea"/>
              <a:cs typeface="+mj-cs"/>
            </a:endParaRPr>
          </a:p>
          <a:p>
            <a:pPr>
              <a:buFont typeface="Wingdings" pitchFamily="2" charset="2"/>
              <a:buNone/>
              <a:defRPr/>
            </a:pPr>
            <a:endParaRPr lang="de-DE" sz="1800" dirty="0" smtClean="0">
              <a:solidFill>
                <a:srgbClr val="575F6D"/>
              </a:solidFill>
              <a:ea typeface="+mj-ea"/>
              <a:cs typeface="+mj-cs"/>
            </a:endParaRPr>
          </a:p>
          <a:p>
            <a:pPr>
              <a:buFont typeface="Wingdings" pitchFamily="2" charset="2"/>
              <a:buNone/>
              <a:defRPr/>
            </a:pPr>
            <a:endParaRPr lang="de-DE" sz="1800" dirty="0" smtClean="0">
              <a:solidFill>
                <a:srgbClr val="575F6D"/>
              </a:solidFill>
              <a:ea typeface="+mj-ea"/>
              <a:cs typeface="+mj-cs"/>
            </a:endParaRPr>
          </a:p>
          <a:p>
            <a:pPr>
              <a:buFont typeface="Wingdings" pitchFamily="2" charset="2"/>
              <a:buNone/>
              <a:defRPr/>
            </a:pPr>
            <a:endParaRPr lang="de-DE" sz="1800" dirty="0" smtClean="0">
              <a:solidFill>
                <a:srgbClr val="575F6D"/>
              </a:solidFill>
              <a:ea typeface="+mj-ea"/>
              <a:cs typeface="+mj-cs"/>
            </a:endParaRPr>
          </a:p>
          <a:p>
            <a:pPr>
              <a:buFont typeface="Wingdings" pitchFamily="2" charset="2"/>
              <a:buNone/>
              <a:defRPr/>
            </a:pPr>
            <a:endParaRPr lang="de-DE" sz="1800" dirty="0" smtClean="0">
              <a:solidFill>
                <a:srgbClr val="575F6D"/>
              </a:solidFill>
              <a:ea typeface="+mj-ea"/>
              <a:cs typeface="+mj-cs"/>
            </a:endParaRPr>
          </a:p>
          <a:p>
            <a:pPr>
              <a:buFont typeface="Wingdings" pitchFamily="2" charset="2"/>
              <a:buNone/>
              <a:defRPr/>
            </a:pPr>
            <a:endParaRPr lang="de-DE" sz="1800" dirty="0" smtClean="0">
              <a:solidFill>
                <a:srgbClr val="575F6D"/>
              </a:solidFill>
              <a:ea typeface="+mj-ea"/>
              <a:cs typeface="+mj-cs"/>
            </a:endParaRPr>
          </a:p>
          <a:p>
            <a:pPr>
              <a:buFont typeface="Wingdings" pitchFamily="2" charset="2"/>
              <a:buNone/>
              <a:defRPr/>
            </a:pPr>
            <a:endParaRPr lang="de-DE" sz="1800" dirty="0" smtClean="0">
              <a:solidFill>
                <a:srgbClr val="575F6D"/>
              </a:solidFill>
              <a:ea typeface="+mj-ea"/>
              <a:cs typeface="+mj-cs"/>
            </a:endParaRPr>
          </a:p>
          <a:p>
            <a:pPr>
              <a:buFont typeface="Wingdings" pitchFamily="2" charset="2"/>
              <a:buNone/>
              <a:defRPr/>
            </a:pPr>
            <a:endParaRPr lang="de-DE" sz="1800" dirty="0" smtClean="0">
              <a:solidFill>
                <a:srgbClr val="575F6D"/>
              </a:solidFill>
              <a:ea typeface="+mj-ea"/>
              <a:cs typeface="+mj-cs"/>
            </a:endParaRPr>
          </a:p>
          <a:p>
            <a:pPr>
              <a:buFont typeface="Wingdings" pitchFamily="2" charset="2"/>
              <a:buNone/>
              <a:defRPr/>
            </a:pPr>
            <a:r>
              <a:rPr lang="de-DE" sz="1800" dirty="0" smtClean="0">
                <a:solidFill>
                  <a:srgbClr val="575F6D"/>
                </a:solidFill>
                <a:ea typeface="+mj-ea"/>
                <a:cs typeface="+mj-cs"/>
              </a:rPr>
              <a:t>Einteilung betrieblicher Anwendungssysteme nach dem Verwendungszweck (Quelle: Stahlknecht und Hasenkamp, 2010, 327)</a:t>
            </a:r>
            <a:endParaRPr lang="de-DE" dirty="0"/>
          </a:p>
        </p:txBody>
      </p:sp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563563" y="1533525"/>
          <a:ext cx="8018462" cy="3789363"/>
        </p:xfrm>
        <a:graphic>
          <a:graphicData uri="http://schemas.openxmlformats.org/presentationml/2006/ole">
            <p:oleObj spid="_x0000_s54274" name="CorelDRAW" r:id="rId3" imgW="8018640" imgH="37890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8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de-DE" sz="3600" smtClean="0"/>
              <a:t>Beispiel: operative Systeme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de-DE" sz="1800" dirty="0" smtClean="0">
              <a:solidFill>
                <a:srgbClr val="575F6D"/>
              </a:solidFill>
              <a:ea typeface="+mj-ea"/>
              <a:cs typeface="+mj-cs"/>
            </a:endParaRPr>
          </a:p>
          <a:p>
            <a:pPr>
              <a:buFont typeface="Wingdings" pitchFamily="2" charset="2"/>
              <a:buNone/>
              <a:defRPr/>
            </a:pPr>
            <a:endParaRPr lang="de-DE" sz="1800" dirty="0" smtClean="0">
              <a:solidFill>
                <a:srgbClr val="575F6D"/>
              </a:solidFill>
              <a:ea typeface="+mj-ea"/>
              <a:cs typeface="+mj-cs"/>
            </a:endParaRPr>
          </a:p>
          <a:p>
            <a:pPr>
              <a:buFont typeface="Wingdings" pitchFamily="2" charset="2"/>
              <a:buNone/>
              <a:defRPr/>
            </a:pPr>
            <a:endParaRPr lang="de-DE" sz="1800" dirty="0" smtClean="0">
              <a:solidFill>
                <a:srgbClr val="575F6D"/>
              </a:solidFill>
              <a:ea typeface="+mj-ea"/>
              <a:cs typeface="+mj-cs"/>
            </a:endParaRPr>
          </a:p>
          <a:p>
            <a:pPr>
              <a:buFont typeface="Wingdings" pitchFamily="2" charset="2"/>
              <a:buNone/>
              <a:defRPr/>
            </a:pPr>
            <a:endParaRPr lang="de-DE" sz="1800" dirty="0" smtClean="0">
              <a:solidFill>
                <a:srgbClr val="575F6D"/>
              </a:solidFill>
              <a:ea typeface="+mj-ea"/>
              <a:cs typeface="+mj-cs"/>
            </a:endParaRPr>
          </a:p>
          <a:p>
            <a:pPr>
              <a:buFont typeface="Wingdings" pitchFamily="2" charset="2"/>
              <a:buNone/>
              <a:defRPr/>
            </a:pPr>
            <a:endParaRPr lang="de-DE" sz="1800" dirty="0" smtClean="0">
              <a:solidFill>
                <a:srgbClr val="575F6D"/>
              </a:solidFill>
              <a:ea typeface="+mj-ea"/>
              <a:cs typeface="+mj-cs"/>
            </a:endParaRPr>
          </a:p>
          <a:p>
            <a:pPr>
              <a:buFont typeface="Wingdings" pitchFamily="2" charset="2"/>
              <a:buNone/>
              <a:defRPr/>
            </a:pPr>
            <a:endParaRPr lang="de-DE" sz="1800" dirty="0" smtClean="0">
              <a:solidFill>
                <a:srgbClr val="575F6D"/>
              </a:solidFill>
              <a:ea typeface="+mj-ea"/>
              <a:cs typeface="+mj-cs"/>
            </a:endParaRPr>
          </a:p>
          <a:p>
            <a:pPr>
              <a:buFont typeface="Wingdings" pitchFamily="2" charset="2"/>
              <a:buNone/>
              <a:defRPr/>
            </a:pPr>
            <a:endParaRPr lang="de-DE" sz="1800" dirty="0" smtClean="0">
              <a:solidFill>
                <a:srgbClr val="575F6D"/>
              </a:solidFill>
              <a:ea typeface="+mj-ea"/>
              <a:cs typeface="+mj-cs"/>
            </a:endParaRPr>
          </a:p>
          <a:p>
            <a:pPr>
              <a:buFont typeface="Wingdings" pitchFamily="2" charset="2"/>
              <a:buNone/>
              <a:defRPr/>
            </a:pPr>
            <a:endParaRPr lang="de-DE" sz="1800" dirty="0" smtClean="0">
              <a:solidFill>
                <a:srgbClr val="575F6D"/>
              </a:solidFill>
              <a:ea typeface="+mj-ea"/>
              <a:cs typeface="+mj-cs"/>
            </a:endParaRPr>
          </a:p>
          <a:p>
            <a:pPr>
              <a:buFont typeface="Wingdings" pitchFamily="2" charset="2"/>
              <a:buNone/>
              <a:defRPr/>
            </a:pPr>
            <a:endParaRPr lang="de-DE" sz="1800" dirty="0" smtClean="0">
              <a:solidFill>
                <a:srgbClr val="575F6D"/>
              </a:solidFill>
              <a:ea typeface="+mj-ea"/>
              <a:cs typeface="+mj-cs"/>
            </a:endParaRPr>
          </a:p>
          <a:p>
            <a:pPr>
              <a:buFont typeface="Wingdings" pitchFamily="2" charset="2"/>
              <a:buNone/>
              <a:defRPr/>
            </a:pPr>
            <a:endParaRPr lang="de-DE" sz="1800" dirty="0" smtClean="0">
              <a:solidFill>
                <a:srgbClr val="575F6D"/>
              </a:solidFill>
              <a:ea typeface="+mj-ea"/>
              <a:cs typeface="+mj-cs"/>
            </a:endParaRPr>
          </a:p>
          <a:p>
            <a:pPr>
              <a:buFont typeface="Wingdings" pitchFamily="2" charset="2"/>
              <a:buNone/>
              <a:defRPr/>
            </a:pPr>
            <a:endParaRPr lang="de-DE" sz="1800" dirty="0" smtClean="0">
              <a:solidFill>
                <a:srgbClr val="575F6D"/>
              </a:solidFill>
              <a:ea typeface="+mj-ea"/>
              <a:cs typeface="+mj-cs"/>
            </a:endParaRPr>
          </a:p>
          <a:p>
            <a:pPr>
              <a:buFont typeface="Wingdings" pitchFamily="2" charset="2"/>
              <a:buNone/>
              <a:defRPr/>
            </a:pPr>
            <a:r>
              <a:rPr lang="de-DE" sz="1800" dirty="0" smtClean="0">
                <a:solidFill>
                  <a:srgbClr val="575F6D"/>
                </a:solidFill>
                <a:ea typeface="+mj-ea"/>
                <a:cs typeface="+mj-cs"/>
              </a:rPr>
              <a:t>Anwendungsgebiete betrieblicher Administrations- und</a:t>
            </a:r>
            <a:br>
              <a:rPr lang="de-DE" sz="1800" dirty="0" smtClean="0">
                <a:solidFill>
                  <a:srgbClr val="575F6D"/>
                </a:solidFill>
                <a:ea typeface="+mj-ea"/>
                <a:cs typeface="+mj-cs"/>
              </a:rPr>
            </a:br>
            <a:r>
              <a:rPr lang="de-DE" sz="1800" dirty="0" smtClean="0">
                <a:solidFill>
                  <a:srgbClr val="575F6D"/>
                </a:solidFill>
                <a:ea typeface="+mj-ea"/>
                <a:cs typeface="+mj-cs"/>
              </a:rPr>
              <a:t>Dispositionssysteme (Quelle: Stahlknecht und Hasenkamp, 2010, 329)</a:t>
            </a:r>
            <a:endParaRPr lang="de-DE" dirty="0"/>
          </a:p>
        </p:txBody>
      </p:sp>
      <p:graphicFrame>
        <p:nvGraphicFramePr>
          <p:cNvPr id="58370" name="Object 2"/>
          <p:cNvGraphicFramePr>
            <a:graphicFrameLocks noChangeAspect="1"/>
          </p:cNvGraphicFramePr>
          <p:nvPr/>
        </p:nvGraphicFramePr>
        <p:xfrm>
          <a:off x="1763713" y="1584325"/>
          <a:ext cx="5715000" cy="3943350"/>
        </p:xfrm>
        <a:graphic>
          <a:graphicData uri="http://schemas.openxmlformats.org/presentationml/2006/ole">
            <p:oleObj spid="_x0000_s58370" name="CorelDRAW" r:id="rId3" imgW="7252560" imgH="50061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5" name="Rectangle 8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de-DE" sz="3600" smtClean="0"/>
              <a:t>Beispiel: Führungssysteme 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de-DE" sz="1800" dirty="0" smtClean="0">
              <a:solidFill>
                <a:srgbClr val="575F6D"/>
              </a:solidFill>
              <a:ea typeface="+mj-ea"/>
              <a:cs typeface="+mj-cs"/>
            </a:endParaRPr>
          </a:p>
          <a:p>
            <a:pPr>
              <a:buFont typeface="Wingdings" pitchFamily="2" charset="2"/>
              <a:buNone/>
              <a:defRPr/>
            </a:pPr>
            <a:endParaRPr lang="de-DE" sz="1800" dirty="0" smtClean="0">
              <a:solidFill>
                <a:srgbClr val="575F6D"/>
              </a:solidFill>
              <a:ea typeface="+mj-ea"/>
              <a:cs typeface="+mj-cs"/>
            </a:endParaRPr>
          </a:p>
          <a:p>
            <a:pPr>
              <a:buFont typeface="Wingdings" pitchFamily="2" charset="2"/>
              <a:buNone/>
              <a:defRPr/>
            </a:pPr>
            <a:endParaRPr lang="de-DE" sz="1800" dirty="0" smtClean="0">
              <a:solidFill>
                <a:srgbClr val="575F6D"/>
              </a:solidFill>
              <a:ea typeface="+mj-ea"/>
              <a:cs typeface="+mj-cs"/>
            </a:endParaRPr>
          </a:p>
          <a:p>
            <a:pPr>
              <a:buFont typeface="Wingdings" pitchFamily="2" charset="2"/>
              <a:buNone/>
              <a:defRPr/>
            </a:pPr>
            <a:endParaRPr lang="de-DE" sz="1800" dirty="0" smtClean="0">
              <a:solidFill>
                <a:srgbClr val="575F6D"/>
              </a:solidFill>
              <a:ea typeface="+mj-ea"/>
              <a:cs typeface="+mj-cs"/>
            </a:endParaRPr>
          </a:p>
          <a:p>
            <a:pPr>
              <a:buFont typeface="Wingdings" pitchFamily="2" charset="2"/>
              <a:buNone/>
              <a:defRPr/>
            </a:pPr>
            <a:endParaRPr lang="de-DE" sz="1800" dirty="0" smtClean="0">
              <a:solidFill>
                <a:srgbClr val="575F6D"/>
              </a:solidFill>
              <a:ea typeface="+mj-ea"/>
              <a:cs typeface="+mj-cs"/>
            </a:endParaRPr>
          </a:p>
          <a:p>
            <a:pPr>
              <a:buFont typeface="Wingdings" pitchFamily="2" charset="2"/>
              <a:buNone/>
              <a:defRPr/>
            </a:pPr>
            <a:endParaRPr lang="de-DE" sz="1800" dirty="0" smtClean="0">
              <a:solidFill>
                <a:srgbClr val="575F6D"/>
              </a:solidFill>
              <a:ea typeface="+mj-ea"/>
              <a:cs typeface="+mj-cs"/>
            </a:endParaRPr>
          </a:p>
          <a:p>
            <a:pPr>
              <a:buFont typeface="Wingdings" pitchFamily="2" charset="2"/>
              <a:buNone/>
              <a:defRPr/>
            </a:pPr>
            <a:endParaRPr lang="de-DE" sz="1800" dirty="0" smtClean="0">
              <a:solidFill>
                <a:srgbClr val="575F6D"/>
              </a:solidFill>
              <a:ea typeface="+mj-ea"/>
              <a:cs typeface="+mj-cs"/>
            </a:endParaRPr>
          </a:p>
          <a:p>
            <a:pPr>
              <a:buFont typeface="Wingdings" pitchFamily="2" charset="2"/>
              <a:buNone/>
              <a:defRPr/>
            </a:pPr>
            <a:endParaRPr lang="de-DE" sz="1800" dirty="0" smtClean="0">
              <a:solidFill>
                <a:srgbClr val="575F6D"/>
              </a:solidFill>
              <a:ea typeface="+mj-ea"/>
              <a:cs typeface="+mj-cs"/>
            </a:endParaRPr>
          </a:p>
          <a:p>
            <a:pPr>
              <a:buFont typeface="Wingdings" pitchFamily="2" charset="2"/>
              <a:buNone/>
              <a:defRPr/>
            </a:pPr>
            <a:endParaRPr lang="de-DE" sz="1800" dirty="0" smtClean="0">
              <a:solidFill>
                <a:srgbClr val="575F6D"/>
              </a:solidFill>
              <a:ea typeface="+mj-ea"/>
              <a:cs typeface="+mj-cs"/>
            </a:endParaRPr>
          </a:p>
          <a:p>
            <a:pPr>
              <a:buFont typeface="Wingdings" pitchFamily="2" charset="2"/>
              <a:buNone/>
              <a:defRPr/>
            </a:pPr>
            <a:r>
              <a:rPr lang="de-DE" sz="1800" dirty="0" smtClean="0">
                <a:solidFill>
                  <a:srgbClr val="575F6D"/>
                </a:solidFill>
                <a:ea typeface="+mj-ea"/>
                <a:cs typeface="+mj-cs"/>
              </a:rPr>
              <a:t>Kontrollsystem (Plan-/</a:t>
            </a:r>
            <a:r>
              <a:rPr lang="de-DE" sz="1800" dirty="0" err="1" smtClean="0">
                <a:solidFill>
                  <a:srgbClr val="575F6D"/>
                </a:solidFill>
                <a:ea typeface="+mj-ea"/>
                <a:cs typeface="+mj-cs"/>
              </a:rPr>
              <a:t>Istvergleich</a:t>
            </a:r>
            <a:r>
              <a:rPr lang="de-DE" sz="1800" dirty="0" smtClean="0">
                <a:solidFill>
                  <a:srgbClr val="575F6D"/>
                </a:solidFill>
                <a:ea typeface="+mj-ea"/>
                <a:cs typeface="+mj-cs"/>
              </a:rPr>
              <a:t>) (Quelle: Stahlknecht und Hasenkamp, 2010, 386)</a:t>
            </a:r>
            <a:endParaRPr lang="de-DE" dirty="0"/>
          </a:p>
        </p:txBody>
      </p:sp>
      <p:graphicFrame>
        <p:nvGraphicFramePr>
          <p:cNvPr id="56324" name="Object 4"/>
          <p:cNvGraphicFramePr>
            <a:graphicFrameLocks noChangeAspect="1"/>
          </p:cNvGraphicFramePr>
          <p:nvPr/>
        </p:nvGraphicFramePr>
        <p:xfrm>
          <a:off x="827088" y="2057400"/>
          <a:ext cx="7431087" cy="2595563"/>
        </p:xfrm>
        <a:graphic>
          <a:graphicData uri="http://schemas.openxmlformats.org/presentationml/2006/ole">
            <p:oleObj spid="_x0000_s56324" name="CorelDRAW" r:id="rId3" imgW="6327360" imgH="22096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6050" y="1484313"/>
            <a:ext cx="529590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Kategorien nach Schoder et al.</a:t>
            </a:r>
          </a:p>
        </p:txBody>
      </p:sp>
      <p:sp>
        <p:nvSpPr>
          <p:cNvPr id="60419" name="Inhaltsplatzhalter 5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3886200" cy="4572000"/>
          </a:xfrm>
        </p:spPr>
        <p:txBody>
          <a:bodyPr/>
          <a:lstStyle/>
          <a:p>
            <a:r>
              <a:rPr lang="de-DE" sz="1800" b="1" smtClean="0"/>
              <a:t>Vier Hauptarten von Anwendungssystemen</a:t>
            </a:r>
          </a:p>
          <a:p>
            <a:pPr lvl="1"/>
            <a:r>
              <a:rPr lang="de-DE" sz="1600" smtClean="0"/>
              <a:t>Führungsunterstützungssystem </a:t>
            </a:r>
            <a:r>
              <a:rPr lang="en-US" sz="1600" smtClean="0"/>
              <a:t>(FUS oder ExecutiveSupport System, ESS) </a:t>
            </a:r>
          </a:p>
          <a:p>
            <a:pPr lvl="2"/>
            <a:r>
              <a:rPr lang="de-DE" sz="1400" smtClean="0"/>
              <a:t>strategische Ebene</a:t>
            </a:r>
          </a:p>
          <a:p>
            <a:pPr lvl="1"/>
            <a:r>
              <a:rPr lang="de-DE" sz="1600" smtClean="0"/>
              <a:t>Managementinformationssystem (MIS)</a:t>
            </a:r>
          </a:p>
          <a:p>
            <a:pPr lvl="2"/>
            <a:r>
              <a:rPr lang="de-DE" sz="1400" smtClean="0"/>
              <a:t>Managementebene</a:t>
            </a:r>
          </a:p>
          <a:p>
            <a:pPr lvl="1"/>
            <a:r>
              <a:rPr lang="de-DE" sz="1600" smtClean="0"/>
              <a:t>Entscheidungsunterstützungssystem (EUS oder DecisionSupport System, DSS) </a:t>
            </a:r>
          </a:p>
          <a:p>
            <a:pPr lvl="2"/>
            <a:r>
              <a:rPr lang="de-DE" sz="1400" smtClean="0"/>
              <a:t>Managementebene</a:t>
            </a:r>
          </a:p>
          <a:p>
            <a:pPr lvl="1"/>
            <a:r>
              <a:rPr lang="de-DE" sz="1600" smtClean="0"/>
              <a:t>Operative Systeme (TransactionProcessingSystems) </a:t>
            </a:r>
          </a:p>
          <a:p>
            <a:pPr lvl="2"/>
            <a:r>
              <a:rPr lang="de-DE" sz="1400" smtClean="0"/>
              <a:t>operative Ebene</a:t>
            </a:r>
          </a:p>
          <a:p>
            <a:endParaRPr lang="de-DE" sz="180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fld id="{0D0B01CC-85BD-4561-AA32-9633023D06D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60421" name="Textfeld 18"/>
          <p:cNvSpPr txBox="1">
            <a:spLocks noChangeArrowheads="1"/>
          </p:cNvSpPr>
          <p:nvPr/>
        </p:nvSpPr>
        <p:spPr bwMode="auto">
          <a:xfrm>
            <a:off x="6091238" y="5575300"/>
            <a:ext cx="2801937" cy="301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1400">
                <a:solidFill>
                  <a:schemeClr val="tx1"/>
                </a:solidFill>
                <a:latin typeface="Arial" charset="0"/>
              </a:rPr>
              <a:t>Quelle: Schoder et al., 2010, 468</a:t>
            </a:r>
            <a:endParaRPr lang="de-DE" sz="20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1588" y="1052513"/>
            <a:ext cx="3883025" cy="2592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14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Operative Systeme</a:t>
            </a:r>
          </a:p>
        </p:txBody>
      </p:sp>
      <p:sp>
        <p:nvSpPr>
          <p:cNvPr id="61443" name="Inhaltsplatzhalter 2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3886200" cy="4572000"/>
          </a:xfrm>
        </p:spPr>
        <p:txBody>
          <a:bodyPr/>
          <a:lstStyle/>
          <a:p>
            <a:r>
              <a:rPr lang="de-DE" sz="2000" smtClean="0"/>
              <a:t>Anwendungssysteme, die alle täglichen, für den Geschäftsbetrieb notwendigen Routinetransaktionen ausführen und aufzeichnen.</a:t>
            </a:r>
          </a:p>
          <a:p>
            <a:r>
              <a:rPr lang="de-DE" sz="2000" smtClean="0"/>
              <a:t>Sie werden auf der operativen Ebene eines Unternehmens eingesetzt.</a:t>
            </a:r>
          </a:p>
          <a:p>
            <a:r>
              <a:rPr lang="de-DE" sz="2000" smtClean="0"/>
              <a:t>Der Ausfall operativer Systeme führt dazu, dass zentrale Geschäftsaktivitäten zum Erliegen kommen.</a:t>
            </a:r>
            <a:endParaRPr lang="de-DE" sz="240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fld id="{B5C949BC-B28C-44A4-9E51-77C6C49F9B10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61445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3284538"/>
            <a:ext cx="3743325" cy="2660650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Operative Systeme</a:t>
            </a:r>
          </a:p>
        </p:txBody>
      </p:sp>
      <p:sp>
        <p:nvSpPr>
          <p:cNvPr id="62466" name="Inhaltsplatzhalter 2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3886200" cy="4572000"/>
          </a:xfrm>
        </p:spPr>
        <p:txBody>
          <a:bodyPr/>
          <a:lstStyle/>
          <a:p>
            <a:r>
              <a:rPr lang="de-DE" sz="1600" smtClean="0"/>
              <a:t>Beispiele</a:t>
            </a:r>
          </a:p>
          <a:p>
            <a:pPr lvl="1"/>
            <a:r>
              <a:rPr lang="de-DE" sz="1300" smtClean="0"/>
              <a:t>Kassensystem im Supermarkt, Geldautomatensoftware</a:t>
            </a:r>
          </a:p>
          <a:p>
            <a:pPr lvl="1"/>
            <a:r>
              <a:rPr lang="de-DE" sz="1300" smtClean="0"/>
              <a:t>Lagerverwaltungssoftware, Arbeitszeiterfassungssystem</a:t>
            </a:r>
          </a:p>
          <a:p>
            <a:r>
              <a:rPr lang="de-DE" sz="1600" smtClean="0"/>
              <a:t>Informationseingabe</a:t>
            </a:r>
          </a:p>
          <a:p>
            <a:pPr lvl="1"/>
            <a:r>
              <a:rPr lang="de-DE" sz="1400" smtClean="0"/>
              <a:t>Transaktionen, Ereignisse</a:t>
            </a:r>
          </a:p>
          <a:p>
            <a:pPr lvl="1"/>
            <a:r>
              <a:rPr lang="de-DE" sz="1400" smtClean="0"/>
              <a:t>Aufbereitung, Sortieren</a:t>
            </a:r>
          </a:p>
          <a:p>
            <a:pPr lvl="1"/>
            <a:r>
              <a:rPr lang="de-DE" sz="1400" smtClean="0"/>
              <a:t>Listen erstellen, Zusammenführen</a:t>
            </a:r>
          </a:p>
          <a:p>
            <a:pPr lvl="1"/>
            <a:r>
              <a:rPr lang="de-DE" sz="1400" smtClean="0"/>
              <a:t>Aktualisieren</a:t>
            </a:r>
          </a:p>
          <a:p>
            <a:r>
              <a:rPr lang="de-DE" sz="1600" smtClean="0"/>
              <a:t>Informationsausgabe</a:t>
            </a:r>
          </a:p>
          <a:p>
            <a:pPr lvl="1"/>
            <a:r>
              <a:rPr lang="de-DE" sz="1400" smtClean="0"/>
              <a:t>Detaillierte Berichte </a:t>
            </a:r>
          </a:p>
          <a:p>
            <a:pPr lvl="1"/>
            <a:r>
              <a:rPr lang="de-DE" sz="1400" smtClean="0"/>
              <a:t>Listen, Übersichten</a:t>
            </a:r>
          </a:p>
          <a:p>
            <a:r>
              <a:rPr lang="de-DE" sz="1600" smtClean="0"/>
              <a:t>Benutzer</a:t>
            </a:r>
          </a:p>
          <a:p>
            <a:pPr lvl="1"/>
            <a:r>
              <a:rPr lang="de-DE" sz="1400" smtClean="0"/>
              <a:t>Mitarbeiter der operativen Ebene</a:t>
            </a:r>
          </a:p>
          <a:p>
            <a:pPr lvl="1"/>
            <a:r>
              <a:rPr lang="de-DE" sz="1400" smtClean="0"/>
              <a:t>Gruppenleiter</a:t>
            </a:r>
            <a:endParaRPr lang="de-DE" smtClean="0"/>
          </a:p>
          <a:p>
            <a:endParaRPr lang="de-DE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fld id="{81A5258F-4CAA-45C7-92FB-ED55E4CECC87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62468" name="Inhaltsplatzhalter 6"/>
          <p:cNvSpPr>
            <a:spLocks noGrp="1"/>
          </p:cNvSpPr>
          <p:nvPr>
            <p:ph sz="quarter" idx="2"/>
          </p:nvPr>
        </p:nvSpPr>
        <p:spPr>
          <a:xfrm>
            <a:off x="4845050" y="1589088"/>
            <a:ext cx="3886200" cy="4572000"/>
          </a:xfrm>
        </p:spPr>
        <p:txBody>
          <a:bodyPr/>
          <a:lstStyle/>
          <a:p>
            <a:endParaRPr lang="de-DE" smtClean="0"/>
          </a:p>
        </p:txBody>
      </p:sp>
      <p:pic>
        <p:nvPicPr>
          <p:cNvPr id="6246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8113" y="1392238"/>
            <a:ext cx="247650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9325" y="3305175"/>
            <a:ext cx="183832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Gerade Verbindung 16"/>
          <p:cNvCxnSpPr/>
          <p:nvPr/>
        </p:nvCxnSpPr>
        <p:spPr>
          <a:xfrm flipV="1">
            <a:off x="5219700" y="3141663"/>
            <a:ext cx="2808288" cy="287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 rot="5400000" flipH="1" flipV="1">
            <a:off x="5984876" y="3789362"/>
            <a:ext cx="2519362" cy="1655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Management Information System (MIS)</a:t>
            </a:r>
          </a:p>
        </p:txBody>
      </p:sp>
      <p:sp>
        <p:nvSpPr>
          <p:cNvPr id="63490" name="Inhaltsplatzhalter 2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3886200" cy="4572000"/>
          </a:xfrm>
        </p:spPr>
        <p:txBody>
          <a:bodyPr/>
          <a:lstStyle/>
          <a:p>
            <a:r>
              <a:rPr lang="de-DE" sz="2400" smtClean="0"/>
              <a:t>Systeme auf der Managementebene eines Unternehmens, die zur Bereitstellung von Standardübersichts-berichten, sowie Berichten über Abweichungen der Planung, Kontrolle und Entscheidungsfindung dienen.</a:t>
            </a:r>
            <a:endParaRPr lang="de-DE" smtClean="0"/>
          </a:p>
          <a:p>
            <a:endParaRPr lang="de-DE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fld id="{C5D4CAAA-937C-4D79-B639-297E09232CA6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6349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45050" y="1844675"/>
            <a:ext cx="3886200" cy="3163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5450" y="1573213"/>
            <a:ext cx="33147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Management Information System (MIS)</a:t>
            </a:r>
          </a:p>
        </p:txBody>
      </p:sp>
      <p:sp>
        <p:nvSpPr>
          <p:cNvPr id="64515" name="Inhaltsplatzhalter 2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3886200" cy="4572000"/>
          </a:xfrm>
        </p:spPr>
        <p:txBody>
          <a:bodyPr/>
          <a:lstStyle/>
          <a:p>
            <a:r>
              <a:rPr lang="de-DE" sz="1800" smtClean="0"/>
              <a:t>Informationseingabe</a:t>
            </a:r>
          </a:p>
          <a:p>
            <a:pPr lvl="1"/>
            <a:r>
              <a:rPr lang="de-DE" sz="1600" smtClean="0"/>
              <a:t>Zusammenfassende Transaktionsdaten</a:t>
            </a:r>
          </a:p>
          <a:p>
            <a:pPr lvl="1"/>
            <a:r>
              <a:rPr lang="de-DE" sz="1600" smtClean="0"/>
              <a:t>Einfache Modelle</a:t>
            </a:r>
          </a:p>
          <a:p>
            <a:r>
              <a:rPr lang="de-DE" sz="1800" smtClean="0"/>
              <a:t>Aufbereitung</a:t>
            </a:r>
          </a:p>
          <a:p>
            <a:pPr lvl="1"/>
            <a:r>
              <a:rPr lang="de-DE" sz="1600" smtClean="0"/>
              <a:t>Standardberichte</a:t>
            </a:r>
          </a:p>
          <a:p>
            <a:pPr lvl="1"/>
            <a:r>
              <a:rPr lang="de-DE" sz="1600" smtClean="0"/>
              <a:t>Einfache Modelle</a:t>
            </a:r>
          </a:p>
          <a:p>
            <a:pPr lvl="1"/>
            <a:r>
              <a:rPr lang="de-DE" sz="1600" smtClean="0"/>
              <a:t>Einfache Analysen </a:t>
            </a:r>
          </a:p>
          <a:p>
            <a:r>
              <a:rPr lang="de-DE" sz="1800" smtClean="0"/>
              <a:t>Informationsausgabe</a:t>
            </a:r>
          </a:p>
          <a:p>
            <a:pPr lvl="1"/>
            <a:r>
              <a:rPr lang="de-DE" sz="1600" smtClean="0"/>
              <a:t>Zusammenfassungen</a:t>
            </a:r>
          </a:p>
          <a:p>
            <a:pPr lvl="1"/>
            <a:r>
              <a:rPr lang="de-DE" sz="1600" smtClean="0"/>
              <a:t>Berichte über Ausnahmefälle</a:t>
            </a:r>
          </a:p>
          <a:p>
            <a:r>
              <a:rPr lang="de-DE" sz="1800" smtClean="0"/>
              <a:t>Benutzer</a:t>
            </a:r>
          </a:p>
          <a:p>
            <a:pPr lvl="1"/>
            <a:r>
              <a:rPr lang="de-DE" sz="1600" smtClean="0"/>
              <a:t>Mittleres Management</a:t>
            </a:r>
            <a:endParaRPr lang="de-DE" smtClean="0"/>
          </a:p>
          <a:p>
            <a:endParaRPr lang="de-DE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fld id="{F0C269F2-9E75-4760-8FC1-EDAFFC64FC90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6451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3500438"/>
            <a:ext cx="3019425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Ideen?</a:t>
            </a:r>
          </a:p>
        </p:txBody>
      </p:sp>
      <p:sp>
        <p:nvSpPr>
          <p:cNvPr id="19458" name="Inhaltsplatzhalt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Bereiche im Unternehmen</a:t>
            </a:r>
          </a:p>
          <a:p>
            <a:pPr>
              <a:buNone/>
            </a:pPr>
            <a:r>
              <a:rPr lang="de-DE" dirty="0" smtClean="0"/>
              <a:t>Untergrenzen</a:t>
            </a:r>
          </a:p>
          <a:p>
            <a:pPr>
              <a:buNone/>
            </a:pPr>
            <a:r>
              <a:rPr lang="de-DE" dirty="0" smtClean="0"/>
              <a:t>Technische </a:t>
            </a:r>
            <a:r>
              <a:rPr lang="de-DE" dirty="0" err="1" smtClean="0"/>
              <a:t>Inraf</a:t>
            </a:r>
            <a:r>
              <a:rPr lang="de-DE" dirty="0" err="1" smtClean="0"/>
              <a:t>s</a:t>
            </a:r>
            <a:r>
              <a:rPr lang="de-DE" dirty="0" err="1" smtClean="0"/>
              <a:t>truktur</a:t>
            </a:r>
            <a:r>
              <a:rPr lang="de-DE" dirty="0" smtClean="0"/>
              <a:t>/Aufbau</a:t>
            </a:r>
          </a:p>
          <a:p>
            <a:pPr>
              <a:buNone/>
            </a:pPr>
            <a:endParaRPr lang="de-DE" dirty="0" smtClean="0"/>
          </a:p>
        </p:txBody>
      </p:sp>
      <p:sp>
        <p:nvSpPr>
          <p:cNvPr id="19459" name="Inhaltsplatzhalt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de-DE" smtClean="0"/>
              <a:t>Text durch Klicken hinzufügen</a:t>
            </a:r>
          </a:p>
        </p:txBody>
      </p:sp>
      <p:sp>
        <p:nvSpPr>
          <p:cNvPr id="19460" name="Textplatzhalter 4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39763"/>
          </a:xfrm>
        </p:spPr>
        <p:txBody>
          <a:bodyPr/>
          <a:lstStyle/>
          <a:p>
            <a:r>
              <a:rPr lang="de-DE" smtClean="0"/>
              <a:t>Kategorien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39763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Einsatzorte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fld id="{D38B9DF8-F6EB-4289-B713-74844A45A37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-215900" y="-315913"/>
            <a:ext cx="9396413" cy="57610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5538" name="Textplatzhalt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b="1" smtClean="0"/>
              <a:t>Horizontale Integration: Zusammenspiel von MIS und operativen Systemen</a:t>
            </a:r>
            <a:endParaRPr lang="de-DE" smtClean="0"/>
          </a:p>
        </p:txBody>
      </p:sp>
      <p:sp>
        <p:nvSpPr>
          <p:cNvPr id="65539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958277-5E63-477E-BDC5-8519909A9582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6554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549275"/>
            <a:ext cx="878522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2" name="Textfeld 4"/>
          <p:cNvSpPr txBox="1">
            <a:spLocks noChangeArrowheads="1"/>
          </p:cNvSpPr>
          <p:nvPr/>
        </p:nvSpPr>
        <p:spPr bwMode="auto">
          <a:xfrm>
            <a:off x="6640513" y="4941888"/>
            <a:ext cx="2324100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1200">
                <a:solidFill>
                  <a:schemeClr val="tx1"/>
                </a:solidFill>
                <a:latin typeface="Arial" charset="0"/>
              </a:rPr>
              <a:t>Quelle: Laudon et al. 2010, 438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platzhalt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smtClean="0"/>
              <a:t>Quelle: Laudon et al., 2010, 439</a:t>
            </a:r>
          </a:p>
        </p:txBody>
      </p:sp>
      <p:sp>
        <p:nvSpPr>
          <p:cNvPr id="66562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smtClean="0"/>
              <a:t>Beispiel eines durch Informationsverdichtung erzeugten Berichts</a:t>
            </a:r>
            <a:endParaRPr lang="de-DE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3F8889-44B2-4CC2-9B93-21D27E58F3EB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6656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873" b="873"/>
          <a:stretch>
            <a:fillRect/>
          </a:stretch>
        </p:blipFill>
        <p:spPr>
          <a:xfrm>
            <a:off x="1476375" y="0"/>
            <a:ext cx="7583488" cy="45688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Entscheidungsunterstützungssysteme (EUS bzw. DSS)</a:t>
            </a:r>
          </a:p>
        </p:txBody>
      </p:sp>
      <p:sp>
        <p:nvSpPr>
          <p:cNvPr id="67586" name="Inhaltsplatzhalter 2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3886200" cy="4572000"/>
          </a:xfrm>
        </p:spPr>
        <p:txBody>
          <a:bodyPr/>
          <a:lstStyle/>
          <a:p>
            <a:r>
              <a:rPr lang="de-DE" sz="2200" smtClean="0"/>
              <a:t>Anwendungssysteme, die analytische Modelle und Datenanalysewerkzeuge bereitstellen, um schwach strukturierte Entscheidungs-findungsprozesse zu unterstützen.</a:t>
            </a:r>
          </a:p>
          <a:p>
            <a:r>
              <a:rPr lang="de-DE" sz="2200" smtClean="0"/>
              <a:t>Entscheidungsproblematiken</a:t>
            </a:r>
          </a:p>
          <a:p>
            <a:pPr lvl="1"/>
            <a:r>
              <a:rPr lang="de-DE" sz="1900" smtClean="0"/>
              <a:t>Welche Routen sollen meine LKWs fahren?</a:t>
            </a:r>
          </a:p>
          <a:p>
            <a:pPr lvl="1"/>
            <a:r>
              <a:rPr lang="de-DE" sz="1900" smtClean="0"/>
              <a:t>Welchen Preise soll ich für meine Produkte verlangen?</a:t>
            </a:r>
          </a:p>
          <a:p>
            <a:pPr lvl="1"/>
            <a:r>
              <a:rPr lang="de-DE" sz="1900" smtClean="0"/>
              <a:t>…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fld id="{A90EE789-7F81-4B3C-98FA-F5588624C6FA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67588" name="Inhaltsplatzhalter 8"/>
          <p:cNvSpPr>
            <a:spLocks noGrp="1"/>
          </p:cNvSpPr>
          <p:nvPr>
            <p:ph sz="quarter" idx="2"/>
          </p:nvPr>
        </p:nvSpPr>
        <p:spPr>
          <a:xfrm>
            <a:off x="4845050" y="1589088"/>
            <a:ext cx="3886200" cy="4572000"/>
          </a:xfrm>
        </p:spPr>
        <p:txBody>
          <a:bodyPr/>
          <a:lstStyle/>
          <a:p>
            <a:endParaRPr lang="de-DE" smtClean="0"/>
          </a:p>
        </p:txBody>
      </p:sp>
      <p:pic>
        <p:nvPicPr>
          <p:cNvPr id="6758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1576388"/>
            <a:ext cx="257175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3206750"/>
            <a:ext cx="3886200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/>
            </a:r>
            <a:br>
              <a:rPr lang="de-DE" smtClean="0"/>
            </a:br>
            <a:r>
              <a:rPr lang="de-DE" sz="4000" smtClean="0"/>
              <a:t>Entscheidungsunterstützungssysteme (EUS bzw. DSS)</a:t>
            </a:r>
            <a:r>
              <a:rPr lang="de-DE" smtClean="0"/>
              <a:t/>
            </a:r>
            <a:br>
              <a:rPr lang="de-DE" smtClean="0"/>
            </a:br>
            <a:endParaRPr lang="de-DE" smtClean="0"/>
          </a:p>
        </p:txBody>
      </p:sp>
      <p:sp>
        <p:nvSpPr>
          <p:cNvPr id="68610" name="Inhaltsplatzhalter 2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3886200" cy="4572000"/>
          </a:xfrm>
        </p:spPr>
        <p:txBody>
          <a:bodyPr/>
          <a:lstStyle/>
          <a:p>
            <a:r>
              <a:rPr lang="de-DE" sz="1800" smtClean="0"/>
              <a:t>Informationseingabe</a:t>
            </a:r>
          </a:p>
          <a:p>
            <a:pPr lvl="1"/>
            <a:r>
              <a:rPr lang="de-DE" sz="1600" smtClean="0"/>
              <a:t>Daten aus operativen Systemen und externen Informationsquellen</a:t>
            </a:r>
          </a:p>
          <a:p>
            <a:r>
              <a:rPr lang="de-DE" sz="1800" smtClean="0"/>
              <a:t>Aufbereitung</a:t>
            </a:r>
          </a:p>
          <a:p>
            <a:pPr lvl="1"/>
            <a:r>
              <a:rPr lang="de-DE" sz="1600" smtClean="0"/>
              <a:t>Daten-gestützte EUS</a:t>
            </a:r>
          </a:p>
          <a:p>
            <a:pPr lvl="2"/>
            <a:r>
              <a:rPr lang="de-DE" sz="1300" smtClean="0"/>
              <a:t>OLAP (Drill-Down / Roll-Up)</a:t>
            </a:r>
          </a:p>
          <a:p>
            <a:pPr lvl="2"/>
            <a:r>
              <a:rPr lang="de-DE" sz="1300" smtClean="0"/>
              <a:t>Data-Mining</a:t>
            </a:r>
          </a:p>
          <a:p>
            <a:pPr lvl="1"/>
            <a:r>
              <a:rPr lang="de-DE" sz="1600" smtClean="0"/>
              <a:t>Model-gestützte EUS</a:t>
            </a:r>
          </a:p>
          <a:p>
            <a:pPr lvl="2"/>
            <a:r>
              <a:rPr lang="de-DE" sz="1300" smtClean="0"/>
              <a:t>Simulation ( Was-wäre-wenn Fragen)</a:t>
            </a:r>
          </a:p>
          <a:p>
            <a:pPr lvl="2"/>
            <a:r>
              <a:rPr lang="de-DE" sz="1300" smtClean="0"/>
              <a:t>Mathematische Optimierung</a:t>
            </a:r>
          </a:p>
          <a:p>
            <a:r>
              <a:rPr lang="de-DE" sz="1800" smtClean="0"/>
              <a:t>Informationsausgabe</a:t>
            </a:r>
          </a:p>
          <a:p>
            <a:pPr lvl="1"/>
            <a:r>
              <a:rPr lang="de-DE" sz="1600" smtClean="0"/>
              <a:t>Spezialberichte, Simulationen</a:t>
            </a:r>
          </a:p>
          <a:p>
            <a:pPr lvl="1"/>
            <a:r>
              <a:rPr lang="de-DE" sz="1600" smtClean="0"/>
              <a:t>Antworten auf Abfragen</a:t>
            </a:r>
          </a:p>
          <a:p>
            <a:r>
              <a:rPr lang="de-DE" sz="1800" smtClean="0"/>
              <a:t>Benutzer</a:t>
            </a:r>
          </a:p>
          <a:p>
            <a:pPr lvl="1"/>
            <a:r>
              <a:rPr lang="de-DE" sz="1600" smtClean="0"/>
              <a:t>Fachexperten, Management</a:t>
            </a:r>
            <a:endParaRPr lang="de-DE" sz="120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fld id="{C692CEAA-5CF0-493D-927B-65E6831E6B7D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6" name="Flussdiagramm: Magnetplattenspeicher 5"/>
          <p:cNvSpPr/>
          <p:nvPr/>
        </p:nvSpPr>
        <p:spPr>
          <a:xfrm>
            <a:off x="5004048" y="1628800"/>
            <a:ext cx="936104" cy="864096"/>
          </a:xfrm>
          <a:prstGeom prst="flowChartMagneticDisk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" name="Flussdiagramm: Magnetplattenspeicher 6"/>
          <p:cNvSpPr/>
          <p:nvPr/>
        </p:nvSpPr>
        <p:spPr>
          <a:xfrm>
            <a:off x="5580112" y="1916832"/>
            <a:ext cx="936104" cy="864096"/>
          </a:xfrm>
          <a:prstGeom prst="flowChartMagneticDisk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Flussdiagramm: Magnetplattenspeicher 7"/>
          <p:cNvSpPr/>
          <p:nvPr/>
        </p:nvSpPr>
        <p:spPr>
          <a:xfrm>
            <a:off x="6228184" y="1700808"/>
            <a:ext cx="936104" cy="864096"/>
          </a:xfrm>
          <a:prstGeom prst="flowChartMagneticDisk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Flussdiagramm: Magnetplattenspeicher 8"/>
          <p:cNvSpPr/>
          <p:nvPr/>
        </p:nvSpPr>
        <p:spPr>
          <a:xfrm>
            <a:off x="5148064" y="3212976"/>
            <a:ext cx="2016224" cy="864096"/>
          </a:xfrm>
          <a:prstGeom prst="flowChartMagneticDisk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rgbClr val="476D9B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5076825" y="2419350"/>
            <a:ext cx="2087563" cy="36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18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Datenbanken</a:t>
            </a:r>
            <a:endParaRPr lang="de-DE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076825" y="3500438"/>
            <a:ext cx="2087563" cy="381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18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Data Warehouse</a:t>
            </a:r>
            <a:endParaRPr lang="de-DE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8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0" y="4437063"/>
            <a:ext cx="1550988" cy="139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9" name="Textfeld 12"/>
          <p:cNvSpPr txBox="1">
            <a:spLocks noChangeArrowheads="1"/>
          </p:cNvSpPr>
          <p:nvPr/>
        </p:nvSpPr>
        <p:spPr bwMode="auto">
          <a:xfrm>
            <a:off x="4787900" y="5445125"/>
            <a:ext cx="1728788" cy="668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800">
                <a:solidFill>
                  <a:schemeClr val="tx1"/>
                </a:solidFill>
                <a:latin typeface="Arial" charset="0"/>
              </a:rPr>
              <a:t>Business Intelligence</a:t>
            </a:r>
            <a:endParaRPr lang="de-DE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8620" name="Textfeld 13"/>
          <p:cNvSpPr txBox="1">
            <a:spLocks noChangeArrowheads="1"/>
          </p:cNvSpPr>
          <p:nvPr/>
        </p:nvSpPr>
        <p:spPr bwMode="auto">
          <a:xfrm>
            <a:off x="7235825" y="1989138"/>
            <a:ext cx="1908175" cy="358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 b="1">
                <a:solidFill>
                  <a:srgbClr val="476D9B"/>
                </a:solidFill>
              </a:rPr>
              <a:t>Archivierung von Transaktionsdaten</a:t>
            </a:r>
          </a:p>
          <a:p>
            <a:endParaRPr lang="de-DE" sz="1400" b="1">
              <a:solidFill>
                <a:srgbClr val="476D9B"/>
              </a:solidFill>
            </a:endParaRPr>
          </a:p>
          <a:p>
            <a:endParaRPr lang="de-DE" sz="1400" b="1">
              <a:solidFill>
                <a:srgbClr val="476D9B"/>
              </a:solidFill>
            </a:endParaRPr>
          </a:p>
          <a:p>
            <a:endParaRPr lang="de-DE" sz="1400" b="1">
              <a:solidFill>
                <a:srgbClr val="476D9B"/>
              </a:solidFill>
            </a:endParaRPr>
          </a:p>
          <a:p>
            <a:endParaRPr lang="de-DE" sz="1400" b="1">
              <a:solidFill>
                <a:srgbClr val="476D9B"/>
              </a:solidFill>
            </a:endParaRPr>
          </a:p>
          <a:p>
            <a:r>
              <a:rPr lang="de-DE" sz="1400" b="1">
                <a:solidFill>
                  <a:srgbClr val="476D9B"/>
                </a:solidFill>
              </a:rPr>
              <a:t>Aufdecken von Mustern und Beziehungen </a:t>
            </a:r>
          </a:p>
          <a:p>
            <a:endParaRPr lang="de-DE" sz="1400" b="1">
              <a:solidFill>
                <a:srgbClr val="476D9B"/>
              </a:solidFill>
            </a:endParaRPr>
          </a:p>
          <a:p>
            <a:endParaRPr lang="de-DE" sz="1400" b="1">
              <a:solidFill>
                <a:srgbClr val="476D9B"/>
              </a:solidFill>
            </a:endParaRPr>
          </a:p>
          <a:p>
            <a:endParaRPr lang="de-DE" sz="1400" b="1">
              <a:solidFill>
                <a:srgbClr val="476D9B"/>
              </a:solidFill>
            </a:endParaRPr>
          </a:p>
          <a:p>
            <a:r>
              <a:rPr lang="de-DE" sz="1400" b="1">
                <a:solidFill>
                  <a:srgbClr val="476D9B"/>
                </a:solidFill>
              </a:rPr>
              <a:t>Datenanalysen zur Entscheidungs- unterstützung</a:t>
            </a:r>
            <a:r>
              <a:rPr lang="de-DE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5" name="Pfeil nach rechts 14"/>
          <p:cNvSpPr/>
          <p:nvPr/>
        </p:nvSpPr>
        <p:spPr>
          <a:xfrm rot="5400000">
            <a:off x="5868194" y="2851944"/>
            <a:ext cx="360363" cy="504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" name="Pfeil nach rechts 15"/>
          <p:cNvSpPr/>
          <p:nvPr/>
        </p:nvSpPr>
        <p:spPr>
          <a:xfrm rot="5400000">
            <a:off x="5868195" y="3933031"/>
            <a:ext cx="360362" cy="504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Beispiel</a:t>
            </a:r>
          </a:p>
        </p:txBody>
      </p:sp>
      <p:sp>
        <p:nvSpPr>
          <p:cNvPr id="69634" name="Inhaltsplatzhalter 2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3886200" cy="4572000"/>
          </a:xfrm>
        </p:spPr>
        <p:txBody>
          <a:bodyPr/>
          <a:lstStyle/>
          <a:p>
            <a:r>
              <a:rPr lang="de-DE" sz="1800" b="1" smtClean="0"/>
              <a:t>Anwendungskontext:</a:t>
            </a:r>
            <a:r>
              <a:rPr lang="de-DE" sz="1800" smtClean="0"/>
              <a:t> Außendienst-mitarbeiter stellen aufgrund lang-jähriger Erfahrungen ein „gewinn-optimales Sortiment“ zusammen.</a:t>
            </a:r>
          </a:p>
          <a:p>
            <a:r>
              <a:rPr lang="de-DE" sz="1800" b="1" smtClean="0"/>
              <a:t>Problem: </a:t>
            </a:r>
            <a:r>
              <a:rPr lang="de-DE" sz="1800" smtClean="0"/>
              <a:t>Durch ca. 15.000 Artikel in über 8.000 Verkaufsstellen ist die Auswahl des optimalen Sortiments komplex und zeitaufwendig.</a:t>
            </a:r>
          </a:p>
          <a:p>
            <a:r>
              <a:rPr lang="de-DE" sz="1800" b="1" smtClean="0"/>
              <a:t>Lösung: </a:t>
            </a:r>
            <a:r>
              <a:rPr lang="de-DE" sz="1800" smtClean="0"/>
              <a:t>Mathematisches Optimier-ungsmodell, mit dem für jede Filiale unter Einbeziehung aller Restrikt-ionen, Regeln und Basisdaten ein rohertragmaximales Sortiment bestimmt wird.</a:t>
            </a:r>
          </a:p>
          <a:p>
            <a:pPr>
              <a:buFont typeface="Wingdings" pitchFamily="2" charset="2"/>
              <a:buNone/>
            </a:pPr>
            <a:r>
              <a:rPr lang="de-DE" sz="1400" smtClean="0"/>
              <a:t>(Quelle: </a:t>
            </a:r>
            <a:r>
              <a:rPr lang="de-DE" sz="1200" smtClean="0"/>
              <a:t>Bizer, 2008)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fld id="{500B5946-F797-41EF-A9B2-0A0389CEBC17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6963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45050" y="1773238"/>
            <a:ext cx="3886200" cy="31353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smtClean="0"/>
              <a:t>Unterstützungssysteme für die Führungsebene (ESS bzw. FUS)</a:t>
            </a:r>
            <a:endParaRPr lang="de-DE" smtClean="0"/>
          </a:p>
        </p:txBody>
      </p:sp>
      <p:sp>
        <p:nvSpPr>
          <p:cNvPr id="70658" name="Inhaltsplatzhalter 2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3886200" cy="4572000"/>
          </a:xfrm>
        </p:spPr>
        <p:txBody>
          <a:bodyPr/>
          <a:lstStyle/>
          <a:p>
            <a:r>
              <a:rPr lang="de-DE" sz="2500" smtClean="0"/>
              <a:t>Systeme auf der strategischen Ebene des Unternehmens, die die unstrukturierte Entscheidungsfindung unterstützen.</a:t>
            </a:r>
          </a:p>
          <a:p>
            <a:r>
              <a:rPr lang="de-DE" sz="2500" smtClean="0"/>
              <a:t>Insbesondere durch erweiterte Grafik- und Kommunikationsfunktionen.</a:t>
            </a:r>
          </a:p>
          <a:p>
            <a:endParaRPr lang="de-DE" sz="250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fld id="{14DAE581-E269-4628-8B98-26D2C3C5F1D5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706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2039938"/>
            <a:ext cx="388620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1" name="Textfeld 10"/>
          <p:cNvSpPr txBox="1">
            <a:spLocks noChangeArrowheads="1"/>
          </p:cNvSpPr>
          <p:nvPr/>
        </p:nvSpPr>
        <p:spPr bwMode="auto">
          <a:xfrm>
            <a:off x="4859338" y="4868863"/>
            <a:ext cx="324167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>
                <a:solidFill>
                  <a:schemeClr val="tx1"/>
                </a:solidFill>
                <a:latin typeface="Arial" charset="0"/>
              </a:rPr>
              <a:t>Darstellung wichtiger Kennzahlen im SAP Manager Cockpit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ESS bzw. FUS</a:t>
            </a:r>
          </a:p>
        </p:txBody>
      </p:sp>
      <p:sp>
        <p:nvSpPr>
          <p:cNvPr id="71682" name="Inhaltsplatzhalter 2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3886200" cy="4572000"/>
          </a:xfrm>
        </p:spPr>
        <p:txBody>
          <a:bodyPr/>
          <a:lstStyle/>
          <a:p>
            <a:r>
              <a:rPr lang="de-DE" sz="2000" smtClean="0"/>
              <a:t>Informationseingabe</a:t>
            </a:r>
          </a:p>
          <a:p>
            <a:pPr lvl="1"/>
            <a:r>
              <a:rPr lang="de-DE" sz="1800" smtClean="0"/>
              <a:t>Aggregierte Daten aus externen und internen Quellen</a:t>
            </a:r>
          </a:p>
          <a:p>
            <a:r>
              <a:rPr lang="de-DE" sz="2000" smtClean="0"/>
              <a:t>Aufbereitung</a:t>
            </a:r>
          </a:p>
          <a:p>
            <a:pPr lvl="1"/>
            <a:r>
              <a:rPr lang="de-DE" sz="1800" smtClean="0"/>
              <a:t>Grafiken</a:t>
            </a:r>
          </a:p>
          <a:p>
            <a:pPr lvl="1"/>
            <a:r>
              <a:rPr lang="de-DE" sz="1800" smtClean="0"/>
              <a:t>Simulationen</a:t>
            </a:r>
          </a:p>
          <a:p>
            <a:pPr lvl="1"/>
            <a:r>
              <a:rPr lang="de-DE" sz="1800" smtClean="0"/>
              <a:t>Interaktive Bearbeitung </a:t>
            </a:r>
          </a:p>
          <a:p>
            <a:r>
              <a:rPr lang="de-DE" sz="2000" smtClean="0"/>
              <a:t>Informationsausgabe</a:t>
            </a:r>
          </a:p>
          <a:p>
            <a:pPr lvl="1"/>
            <a:r>
              <a:rPr lang="de-DE" sz="1800" smtClean="0"/>
              <a:t>Vorhersagen</a:t>
            </a:r>
          </a:p>
          <a:p>
            <a:pPr lvl="1"/>
            <a:r>
              <a:rPr lang="de-DE" sz="1800" smtClean="0"/>
              <a:t>Antworten auf Abfragen</a:t>
            </a:r>
          </a:p>
          <a:p>
            <a:r>
              <a:rPr lang="de-DE" sz="2000" smtClean="0"/>
              <a:t>Benutzer</a:t>
            </a:r>
          </a:p>
          <a:p>
            <a:pPr lvl="1"/>
            <a:r>
              <a:rPr lang="de-DE" sz="1800" smtClean="0"/>
              <a:t>Top-Management</a:t>
            </a:r>
            <a:endParaRPr lang="de-DE" smtClean="0"/>
          </a:p>
          <a:p>
            <a:endParaRPr lang="de-DE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fld id="{34AC6D69-7812-4C60-A9FA-644CC7B06064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71684" name="Inhaltsplatzhalter 7"/>
          <p:cNvSpPr>
            <a:spLocks noGrp="1"/>
          </p:cNvSpPr>
          <p:nvPr>
            <p:ph sz="quarter" idx="2"/>
          </p:nvPr>
        </p:nvSpPr>
        <p:spPr>
          <a:xfrm>
            <a:off x="4787900" y="1589088"/>
            <a:ext cx="3886200" cy="4572000"/>
          </a:xfrm>
        </p:spPr>
        <p:txBody>
          <a:bodyPr/>
          <a:lstStyle/>
          <a:p>
            <a:endParaRPr lang="de-DE" smtClean="0"/>
          </a:p>
        </p:txBody>
      </p:sp>
      <p:pic>
        <p:nvPicPr>
          <p:cNvPr id="7168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1700213"/>
            <a:ext cx="30861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6" name="Rechteck 9"/>
          <p:cNvSpPr>
            <a:spLocks noChangeArrowheads="1"/>
          </p:cNvSpPr>
          <p:nvPr/>
        </p:nvSpPr>
        <p:spPr bwMode="auto">
          <a:xfrm>
            <a:off x="5076825" y="4581525"/>
            <a:ext cx="345598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>
                <a:solidFill>
                  <a:schemeClr val="tx1"/>
                </a:solidFill>
              </a:rPr>
              <a:t>Drill-Down aggregierter Geschäftsdaten</a:t>
            </a:r>
            <a:r>
              <a:rPr lang="de-DE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Abhängigkeiten zwischen den Anwendungsklassen</a:t>
            </a:r>
          </a:p>
        </p:txBody>
      </p:sp>
      <p:sp>
        <p:nvSpPr>
          <p:cNvPr id="72706" name="Inhaltsplatzhalter 2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3886200" cy="4572000"/>
          </a:xfrm>
        </p:spPr>
        <p:txBody>
          <a:bodyPr/>
          <a:lstStyle/>
          <a:p>
            <a:r>
              <a:rPr lang="de-DE" sz="1800" smtClean="0"/>
              <a:t>Die verschiedenen Arten von Anwendungssystemen eines Unternehmens weisen Abhängigkeiten untereinander auf. </a:t>
            </a:r>
          </a:p>
          <a:p>
            <a:r>
              <a:rPr lang="de-DE" sz="1800" smtClean="0"/>
              <a:t>Operative Systeme sind die Hauptproduzenten von Informationen, die von anderen Systemen benötigt werden, die wiederum Informationen für andere Systeme gewinnen. </a:t>
            </a:r>
          </a:p>
          <a:p>
            <a:r>
              <a:rPr lang="de-DE" sz="1800" smtClean="0"/>
              <a:t>Diese verschiedenen Arten von Anwendungssystemen sind in den meisten Unternehmen unterschiedlich stark miteinander verknüpft.</a:t>
            </a:r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sz="quarter" idx="2"/>
          </p:nvPr>
        </p:nvGraphicFramePr>
        <p:xfrm>
          <a:off x="4845050" y="1589088"/>
          <a:ext cx="3886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fld id="{9081E431-3384-4FA7-A58D-4E4322FC2FA7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9" name="Nach links gekrümmter Pfeil 8"/>
          <p:cNvSpPr/>
          <p:nvPr/>
        </p:nvSpPr>
        <p:spPr>
          <a:xfrm rot="9125266">
            <a:off x="5476875" y="4395788"/>
            <a:ext cx="344488" cy="8763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</a:endParaRPr>
          </a:p>
        </p:txBody>
      </p:sp>
      <p:sp>
        <p:nvSpPr>
          <p:cNvPr id="10" name="Nach links gekrümmter Pfeil 9"/>
          <p:cNvSpPr/>
          <p:nvPr/>
        </p:nvSpPr>
        <p:spPr>
          <a:xfrm rot="12946251" flipH="1">
            <a:off x="7829550" y="4516438"/>
            <a:ext cx="376238" cy="74453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</a:endParaRPr>
          </a:p>
        </p:txBody>
      </p:sp>
      <p:sp>
        <p:nvSpPr>
          <p:cNvPr id="14" name="Nach links gekrümmter Pfeil 13"/>
          <p:cNvSpPr/>
          <p:nvPr/>
        </p:nvSpPr>
        <p:spPr>
          <a:xfrm rot="13044793">
            <a:off x="5473700" y="2479675"/>
            <a:ext cx="303213" cy="87471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</a:endParaRPr>
          </a:p>
        </p:txBody>
      </p:sp>
      <p:sp>
        <p:nvSpPr>
          <p:cNvPr id="15" name="Nach links gekrümmter Pfeil 14"/>
          <p:cNvSpPr/>
          <p:nvPr/>
        </p:nvSpPr>
        <p:spPr>
          <a:xfrm rot="8782661" flipH="1">
            <a:off x="7905750" y="2484438"/>
            <a:ext cx="341313" cy="84931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</a:endParaRPr>
          </a:p>
        </p:txBody>
      </p:sp>
      <p:sp>
        <p:nvSpPr>
          <p:cNvPr id="16" name="Pfeil nach rechts 15"/>
          <p:cNvSpPr/>
          <p:nvPr/>
        </p:nvSpPr>
        <p:spPr>
          <a:xfrm>
            <a:off x="6227763" y="3716338"/>
            <a:ext cx="1081087" cy="288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2714" name="Textfeld 4"/>
          <p:cNvSpPr txBox="1">
            <a:spLocks noChangeArrowheads="1"/>
          </p:cNvSpPr>
          <p:nvPr/>
        </p:nvSpPr>
        <p:spPr bwMode="auto">
          <a:xfrm>
            <a:off x="6640513" y="5808663"/>
            <a:ext cx="2324100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1200">
                <a:solidFill>
                  <a:schemeClr val="tx1"/>
                </a:solidFill>
                <a:latin typeface="Arial" charset="0"/>
              </a:rPr>
              <a:t>Quelle: Laudon et al. 2010, 474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Anwendungssysteme aus funktionaler Sicht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fld id="{DB47E7E7-8D44-4DD2-A561-B3585DC5E2B6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pic>
        <p:nvPicPr>
          <p:cNvPr id="84995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52788" y="1844675"/>
            <a:ext cx="5856287" cy="4067175"/>
          </a:xfrm>
        </p:spPr>
      </p:pic>
      <p:sp>
        <p:nvSpPr>
          <p:cNvPr id="84996" name="Textfeld 3"/>
          <p:cNvSpPr txBox="1">
            <a:spLocks noChangeArrowheads="1"/>
          </p:cNvSpPr>
          <p:nvPr/>
        </p:nvSpPr>
        <p:spPr bwMode="auto">
          <a:xfrm>
            <a:off x="684213" y="5776913"/>
            <a:ext cx="2801937" cy="3159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1400">
                <a:solidFill>
                  <a:schemeClr val="tx1"/>
                </a:solidFill>
                <a:latin typeface="Arial" charset="0"/>
              </a:rPr>
              <a:t>Quelle: Schoder et al., 2010, 435</a:t>
            </a:r>
            <a:endParaRPr lang="de-DE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4997" name="Inhaltsplatzhalter 2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3886200" cy="4572000"/>
          </a:xfrm>
        </p:spPr>
        <p:txBody>
          <a:bodyPr/>
          <a:lstStyle/>
          <a:p>
            <a:r>
              <a:rPr lang="de-DE" sz="2400" smtClean="0"/>
              <a:t>Unterstützung einzelner betriebliche Funktionen</a:t>
            </a:r>
          </a:p>
          <a:p>
            <a:pPr lvl="1"/>
            <a:r>
              <a:rPr lang="de-DE" sz="2100" smtClean="0"/>
              <a:t>Wie</a:t>
            </a:r>
          </a:p>
          <a:p>
            <a:pPr lvl="2"/>
            <a:r>
              <a:rPr lang="de-DE" sz="1800" smtClean="0"/>
              <a:t>Vertrieb,</a:t>
            </a:r>
          </a:p>
          <a:p>
            <a:pPr lvl="2"/>
            <a:r>
              <a:rPr lang="de-DE" sz="1800" smtClean="0"/>
              <a:t>Fertigung</a:t>
            </a:r>
          </a:p>
          <a:p>
            <a:pPr lvl="2"/>
            <a:r>
              <a:rPr lang="de-DE" sz="1800" smtClean="0"/>
              <a:t>Finanzwesen</a:t>
            </a:r>
          </a:p>
          <a:p>
            <a:pPr lvl="2"/>
            <a:r>
              <a:rPr lang="de-DE" sz="1800" smtClean="0"/>
              <a:t>Personalwesen</a:t>
            </a:r>
          </a:p>
          <a:p>
            <a:pPr>
              <a:buFont typeface="Wingdings" pitchFamily="2" charset="2"/>
              <a:buNone/>
            </a:pPr>
            <a:endParaRPr lang="de-DE" sz="23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Bereichsübergreifende Systeme</a:t>
            </a:r>
          </a:p>
        </p:txBody>
      </p:sp>
      <p:sp>
        <p:nvSpPr>
          <p:cNvPr id="87042" name="Inhaltsplatzhalter 2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3886200" cy="4572000"/>
          </a:xfrm>
        </p:spPr>
        <p:txBody>
          <a:bodyPr/>
          <a:lstStyle/>
          <a:p>
            <a:r>
              <a:rPr lang="de-DE" sz="3200" smtClean="0"/>
              <a:t>Anwendungssysteme können auch mehrere</a:t>
            </a:r>
          </a:p>
          <a:p>
            <a:pPr lvl="1"/>
            <a:r>
              <a:rPr lang="de-DE" smtClean="0"/>
              <a:t>Geschäftsfunktionen</a:t>
            </a:r>
          </a:p>
          <a:p>
            <a:pPr lvl="1"/>
            <a:r>
              <a:rPr lang="de-DE" smtClean="0"/>
              <a:t>Organisationsebenen</a:t>
            </a:r>
          </a:p>
          <a:p>
            <a:pPr lvl="1"/>
            <a:r>
              <a:rPr lang="de-DE" smtClean="0"/>
              <a:t>sowie externe Geschäftspartner und</a:t>
            </a:r>
          </a:p>
          <a:p>
            <a:pPr lvl="1"/>
            <a:r>
              <a:rPr lang="de-DE" smtClean="0"/>
              <a:t>Kunden</a:t>
            </a:r>
          </a:p>
          <a:p>
            <a:pPr>
              <a:buFont typeface="Wingdings" pitchFamily="2" charset="2"/>
              <a:buNone/>
            </a:pPr>
            <a:r>
              <a:rPr lang="de-DE" sz="3200" smtClean="0"/>
              <a:t>	umfassen</a:t>
            </a:r>
            <a:endParaRPr lang="de-DE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fld id="{0363ECE3-AC6A-4196-BBB9-EE30BB955881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8704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45050" y="1781175"/>
            <a:ext cx="3886200" cy="3663950"/>
          </a:xfrm>
        </p:spPr>
      </p:pic>
      <p:sp>
        <p:nvSpPr>
          <p:cNvPr id="87045" name="Textfeld 3"/>
          <p:cNvSpPr txBox="1">
            <a:spLocks noChangeArrowheads="1"/>
          </p:cNvSpPr>
          <p:nvPr/>
        </p:nvSpPr>
        <p:spPr bwMode="auto">
          <a:xfrm>
            <a:off x="6091238" y="5661025"/>
            <a:ext cx="2801937" cy="3159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1400">
                <a:solidFill>
                  <a:schemeClr val="tx1"/>
                </a:solidFill>
                <a:latin typeface="Arial" charset="0"/>
              </a:rPr>
              <a:t>Quelle: Schoder et al., 2010, 435</a:t>
            </a:r>
            <a:endParaRPr lang="de-DE" sz="20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Agenda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GB" sz="2800" smtClean="0"/>
              <a:t>Organisationen</a:t>
            </a:r>
          </a:p>
          <a:p>
            <a:pPr lvl="1" eaLnBrk="1" hangingPunct="1"/>
            <a:r>
              <a:rPr lang="en-GB" sz="2000" smtClean="0"/>
              <a:t>Aufbauorganisation</a:t>
            </a:r>
          </a:p>
          <a:p>
            <a:pPr lvl="1" eaLnBrk="1" hangingPunct="1"/>
            <a:r>
              <a:rPr lang="en-GB" sz="2000" smtClean="0"/>
              <a:t>Ablauforganisation</a:t>
            </a:r>
          </a:p>
          <a:p>
            <a:pPr lvl="1" eaLnBrk="1" hangingPunct="1"/>
            <a:r>
              <a:rPr lang="en-GB" sz="2000" smtClean="0"/>
              <a:t>Prozess- und Netzwerkorganisation</a:t>
            </a:r>
            <a:endParaRPr lang="en-US" sz="2000" smtClean="0"/>
          </a:p>
          <a:p>
            <a:pPr eaLnBrk="1" hangingPunct="1"/>
            <a:r>
              <a:rPr lang="en-US" sz="2800" smtClean="0"/>
              <a:t>Anwendungssysteme</a:t>
            </a:r>
          </a:p>
          <a:p>
            <a:pPr lvl="1" eaLnBrk="1" hangingPunct="1"/>
            <a:r>
              <a:rPr lang="en-US" sz="2000" smtClean="0"/>
              <a:t>Klassifikation nach Funktionsbereichen und Zielgruppen</a:t>
            </a:r>
          </a:p>
          <a:p>
            <a:pPr lvl="1" eaLnBrk="1" hangingPunct="1"/>
            <a:r>
              <a:rPr lang="en-US" sz="2000" smtClean="0"/>
              <a:t>Klassifikation nach Wertschöpfungskette</a:t>
            </a:r>
          </a:p>
          <a:p>
            <a:pPr lvl="1" eaLnBrk="1" hangingPunct="1"/>
            <a:r>
              <a:rPr lang="en-US" sz="2000" smtClean="0"/>
              <a:t>Klassifikation nach Herstellungsart</a:t>
            </a:r>
          </a:p>
          <a:p>
            <a:pPr eaLnBrk="1" hangingPunct="1"/>
            <a:r>
              <a:rPr lang="en-US" sz="2700" smtClean="0"/>
              <a:t>Von der Anwendung zur Technik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fld id="{9E83F111-DCCB-48D2-AC31-999CDD6B672B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Vertikale Integration: SCM Systeme</a:t>
            </a:r>
          </a:p>
        </p:txBody>
      </p:sp>
      <p:sp>
        <p:nvSpPr>
          <p:cNvPr id="90114" name="Inhaltsplatzhalter 6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3886200" cy="4572000"/>
          </a:xfrm>
        </p:spPr>
        <p:txBody>
          <a:bodyPr/>
          <a:lstStyle/>
          <a:p>
            <a:r>
              <a:rPr lang="de-DE" sz="2000" smtClean="0"/>
              <a:t>SCM Systeme (Lieferketten-managementsysteme) sind Anwendungssysteme, die den Informationsaustausch zwischen einem Unternehmen und seinen Lieferanten und Kunden automatisieren.</a:t>
            </a:r>
          </a:p>
          <a:p>
            <a:r>
              <a:rPr lang="de-DE" sz="2000" smtClean="0"/>
              <a:t>Ziel ist es Planung, Beschaffung, Fertigung und Vertrieb von Produkten und Dienstleistungen zu optimieren</a:t>
            </a:r>
            <a:endParaRPr lang="de-DE" sz="2400" smtClean="0"/>
          </a:p>
          <a:p>
            <a:endParaRPr lang="de-DE" smtClean="0"/>
          </a:p>
          <a:p>
            <a:endParaRPr lang="de-DE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fld id="{3CD00BFF-EE39-4827-A014-469963FCF432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pic>
        <p:nvPicPr>
          <p:cNvPr id="9011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45050" y="1916113"/>
            <a:ext cx="3886200" cy="18161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smtClean="0"/>
              <a:t>Costumer Relationship Mangement (CRM) Systeme</a:t>
            </a:r>
            <a:endParaRPr lang="de-DE" smtClean="0"/>
          </a:p>
        </p:txBody>
      </p:sp>
      <p:sp>
        <p:nvSpPr>
          <p:cNvPr id="93186" name="Inhaltsplatzhalter 2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3886200" cy="4572000"/>
          </a:xfrm>
        </p:spPr>
        <p:txBody>
          <a:bodyPr/>
          <a:lstStyle/>
          <a:p>
            <a:r>
              <a:rPr lang="de-DE" sz="2400" smtClean="0"/>
              <a:t>CRM sind Anwendungs-systeme, die sämtliche Interaktionen der Unternehmung mit Kunden verfolgen und analysieren</a:t>
            </a:r>
          </a:p>
          <a:p>
            <a:r>
              <a:rPr lang="de-DE" sz="2400" smtClean="0"/>
              <a:t>Ziel ist es Umsatz, Rentabilität, Kundenzufriedenheit und Kundenbindung zu optimieren.</a:t>
            </a:r>
            <a:endParaRPr lang="de-DE" smtClean="0"/>
          </a:p>
          <a:p>
            <a:endParaRPr lang="de-DE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fld id="{0D3BDD62-6235-4154-A699-09E83D131A55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pic>
        <p:nvPicPr>
          <p:cNvPr id="9318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45050" y="2019300"/>
            <a:ext cx="3886200" cy="3711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extplatzhalt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sz="1800" b="1" smtClean="0"/>
              <a:t>Einordnung von Anwendungssystemen</a:t>
            </a:r>
            <a:r>
              <a:rPr lang="de-DE" sz="1800" smtClean="0"/>
              <a:t> </a:t>
            </a:r>
            <a:r>
              <a:rPr lang="de-DE" sz="1800" b="1" smtClean="0"/>
              <a:t>entlang der Wertschöpfung und Aktivitätstypen</a:t>
            </a:r>
            <a:endParaRPr lang="de-DE" sz="1800" smtClean="0"/>
          </a:p>
        </p:txBody>
      </p:sp>
      <p:sp>
        <p:nvSpPr>
          <p:cNvPr id="96258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smtClean="0"/>
          </a:p>
        </p:txBody>
      </p:sp>
      <p:sp>
        <p:nvSpPr>
          <p:cNvPr id="6" name="Bildplatzhalter 5"/>
          <p:cNvSpPr>
            <a:spLocks noGrp="1"/>
          </p:cNvSpPr>
          <p:nvPr>
            <p:ph type="pic" idx="1"/>
          </p:nvPr>
        </p:nvSpPr>
        <p:spPr>
          <a:xfrm>
            <a:off x="1560513" y="0"/>
            <a:ext cx="7583487" cy="4568825"/>
          </a:xfrm>
        </p:spPr>
      </p:sp>
      <p:sp>
        <p:nvSpPr>
          <p:cNvPr id="34818" name="Foliennummernplatzhalter 1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defRPr/>
            </a:pPr>
            <a:fld id="{BB6184A2-056B-4A6E-89C7-920F7948E5D6}" type="slidenum">
              <a:rPr lang="en-US" smtClean="0"/>
              <a:pPr>
                <a:defRPr/>
              </a:pPr>
              <a:t>42</a:t>
            </a:fld>
            <a:endParaRPr lang="en-US" smtClean="0"/>
          </a:p>
        </p:txBody>
      </p:sp>
      <p:sp>
        <p:nvSpPr>
          <p:cNvPr id="96261" name="Textfeld 3"/>
          <p:cNvSpPr txBox="1">
            <a:spLocks noChangeArrowheads="1"/>
          </p:cNvSpPr>
          <p:nvPr/>
        </p:nvSpPr>
        <p:spPr bwMode="auto">
          <a:xfrm>
            <a:off x="6091238" y="6237288"/>
            <a:ext cx="2787650" cy="3159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1400">
                <a:solidFill>
                  <a:schemeClr val="tx1"/>
                </a:solidFill>
                <a:latin typeface="Arial" charset="0"/>
              </a:rPr>
              <a:t>Quelle: Schoder et al., 2010, 116</a:t>
            </a:r>
            <a:endParaRPr lang="de-DE" sz="20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962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8" y="0"/>
            <a:ext cx="7680325" cy="545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Individual versus Standard</a:t>
            </a:r>
          </a:p>
        </p:txBody>
      </p:sp>
      <p:pic>
        <p:nvPicPr>
          <p:cNvPr id="98306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45050" y="3860800"/>
            <a:ext cx="3886200" cy="2125663"/>
          </a:xfrm>
        </p:spPr>
      </p:pic>
      <p:sp>
        <p:nvSpPr>
          <p:cNvPr id="35842" name="Foliennummernplatzhalter 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77500" lnSpcReduction="20000"/>
          </a:bodyPr>
          <a:lstStyle/>
          <a:p>
            <a:pPr>
              <a:defRPr/>
            </a:pPr>
            <a:fld id="{4474886A-FBCD-4281-B012-A89C3C006B8C}" type="slidenum">
              <a:rPr lang="en-US" smtClean="0"/>
              <a:pPr>
                <a:defRPr/>
              </a:pPr>
              <a:t>43</a:t>
            </a:fld>
            <a:endParaRPr lang="en-US" smtClean="0"/>
          </a:p>
        </p:txBody>
      </p:sp>
      <p:sp>
        <p:nvSpPr>
          <p:cNvPr id="98308" name="Inhaltsplatzhalter 10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3886200" cy="4572000"/>
          </a:xfrm>
        </p:spPr>
        <p:txBody>
          <a:bodyPr/>
          <a:lstStyle/>
          <a:p>
            <a:r>
              <a:rPr lang="de-DE" smtClean="0"/>
              <a:t>Klassifikation je nachdem, ob ein Anwendungssystem für</a:t>
            </a:r>
          </a:p>
          <a:p>
            <a:pPr lvl="1"/>
            <a:r>
              <a:rPr lang="de-DE" smtClean="0"/>
              <a:t>Speziellen Kontext oder </a:t>
            </a:r>
          </a:p>
          <a:p>
            <a:pPr lvl="1"/>
            <a:r>
              <a:rPr lang="de-DE" smtClean="0"/>
              <a:t>Ein allgemeinen Markt entwickelt wurde</a:t>
            </a:r>
          </a:p>
          <a:p>
            <a:pPr lvl="1"/>
            <a:endParaRPr lang="de-DE" smtClean="0"/>
          </a:p>
        </p:txBody>
      </p:sp>
      <p:pic>
        <p:nvPicPr>
          <p:cNvPr id="9830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3950" y="1573213"/>
            <a:ext cx="3886200" cy="185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10" name="Textfeld 13"/>
          <p:cNvSpPr txBox="1">
            <a:spLocks noChangeArrowheads="1"/>
          </p:cNvSpPr>
          <p:nvPr/>
        </p:nvSpPr>
        <p:spPr bwMode="auto">
          <a:xfrm>
            <a:off x="4932363" y="3429000"/>
            <a:ext cx="421163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 b="1">
                <a:solidFill>
                  <a:srgbClr val="476D9B"/>
                </a:solidFill>
              </a:rPr>
              <a:t>sd&amp;m: Spezialist für Individualsoftware</a:t>
            </a:r>
          </a:p>
        </p:txBody>
      </p:sp>
      <p:sp>
        <p:nvSpPr>
          <p:cNvPr id="98311" name="Textfeld 14"/>
          <p:cNvSpPr txBox="1">
            <a:spLocks noChangeArrowheads="1"/>
          </p:cNvSpPr>
          <p:nvPr/>
        </p:nvSpPr>
        <p:spPr bwMode="auto">
          <a:xfrm>
            <a:off x="4932363" y="5730875"/>
            <a:ext cx="421163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 b="1">
                <a:solidFill>
                  <a:srgbClr val="476D9B"/>
                </a:solidFill>
              </a:rPr>
              <a:t>SAP: Spezialist für Standardsoftware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Betriebliche Standardsoftware</a:t>
            </a:r>
          </a:p>
        </p:txBody>
      </p:sp>
      <p:sp>
        <p:nvSpPr>
          <p:cNvPr id="100354" name="Inhaltsplatzhalter 2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4106863" cy="4572000"/>
          </a:xfrm>
        </p:spPr>
        <p:txBody>
          <a:bodyPr/>
          <a:lstStyle/>
          <a:p>
            <a:r>
              <a:rPr lang="de-DE" smtClean="0"/>
              <a:t>Definition</a:t>
            </a:r>
          </a:p>
          <a:p>
            <a:pPr lvl="1"/>
            <a:r>
              <a:rPr lang="de-DE" smtClean="0"/>
              <a:t>Software für allgemeine, unternehmensneutrale Funktionen und Problemstellungen.</a:t>
            </a:r>
          </a:p>
          <a:p>
            <a:r>
              <a:rPr lang="de-DE" smtClean="0"/>
              <a:t>Beispiele</a:t>
            </a:r>
          </a:p>
          <a:p>
            <a:pPr lvl="1"/>
            <a:r>
              <a:rPr lang="de-DE" smtClean="0"/>
              <a:t>Buchführungssoftware</a:t>
            </a:r>
          </a:p>
          <a:p>
            <a:pPr lvl="1"/>
            <a:r>
              <a:rPr lang="de-DE" smtClean="0"/>
              <a:t>Microsoft Office</a:t>
            </a:r>
          </a:p>
          <a:p>
            <a:pPr lvl="1"/>
            <a:r>
              <a:rPr lang="de-DE" smtClean="0"/>
              <a:t>SAP</a:t>
            </a:r>
          </a:p>
        </p:txBody>
      </p:sp>
      <p:sp>
        <p:nvSpPr>
          <p:cNvPr id="100355" name="Inhaltsplatzhalter 3"/>
          <p:cNvSpPr>
            <a:spLocks noGrp="1"/>
          </p:cNvSpPr>
          <p:nvPr>
            <p:ph sz="quarter" idx="2"/>
          </p:nvPr>
        </p:nvSpPr>
        <p:spPr>
          <a:xfrm>
            <a:off x="4845050" y="1589088"/>
            <a:ext cx="3886200" cy="4572000"/>
          </a:xfrm>
        </p:spPr>
        <p:txBody>
          <a:bodyPr/>
          <a:lstStyle/>
          <a:p>
            <a:r>
              <a:rPr lang="de-DE" sz="2000" smtClean="0">
                <a:solidFill>
                  <a:srgbClr val="278937"/>
                </a:solidFill>
              </a:rPr>
              <a:t>Vorteile</a:t>
            </a:r>
          </a:p>
          <a:p>
            <a:pPr lvl="1"/>
            <a:r>
              <a:rPr lang="de-DE" sz="1800" smtClean="0">
                <a:solidFill>
                  <a:srgbClr val="005024"/>
                </a:solidFill>
              </a:rPr>
              <a:t>Erstellung durch spezialisierten Softwareproduzenten</a:t>
            </a:r>
          </a:p>
          <a:p>
            <a:pPr lvl="1"/>
            <a:r>
              <a:rPr lang="de-DE" sz="1800" smtClean="0">
                <a:solidFill>
                  <a:srgbClr val="005024"/>
                </a:solidFill>
              </a:rPr>
              <a:t>Software wird professionell entwickelt und getestet.</a:t>
            </a:r>
          </a:p>
          <a:p>
            <a:pPr lvl="1"/>
            <a:r>
              <a:rPr lang="de-DE" sz="1800" smtClean="0">
                <a:solidFill>
                  <a:srgbClr val="005024"/>
                </a:solidFill>
              </a:rPr>
              <a:t>Entwicklungskosten verteilen sich auf alle Unternehmen, die die Software einsetzen.</a:t>
            </a:r>
          </a:p>
          <a:p>
            <a:r>
              <a:rPr lang="de-DE" sz="2000" smtClean="0">
                <a:solidFill>
                  <a:srgbClr val="C00000"/>
                </a:solidFill>
              </a:rPr>
              <a:t>Herausforderungen</a:t>
            </a:r>
          </a:p>
          <a:p>
            <a:pPr lvl="1"/>
            <a:r>
              <a:rPr lang="de-DE" sz="1800" smtClean="0">
                <a:solidFill>
                  <a:srgbClr val="680000"/>
                </a:solidFill>
              </a:rPr>
              <a:t>Auswahl der richtigen Standardsoftware und</a:t>
            </a:r>
          </a:p>
          <a:p>
            <a:pPr lvl="1"/>
            <a:r>
              <a:rPr lang="de-DE" sz="1800" smtClean="0">
                <a:solidFill>
                  <a:srgbClr val="680000"/>
                </a:solidFill>
              </a:rPr>
              <a:t>Anpassung der Software an die Bedürfnisse des Unternehmens (manchmal auch umgekehrt).</a:t>
            </a:r>
            <a:endParaRPr lang="de-DE" sz="1600" smtClean="0">
              <a:solidFill>
                <a:srgbClr val="68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fld id="{FBCDC055-B808-4E8B-9C0B-D49E186E09F1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Individualsoftware</a:t>
            </a:r>
          </a:p>
        </p:txBody>
      </p:sp>
      <p:sp>
        <p:nvSpPr>
          <p:cNvPr id="102402" name="Inhaltsplatzhalter 2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3886200" cy="4572000"/>
          </a:xfrm>
        </p:spPr>
        <p:txBody>
          <a:bodyPr/>
          <a:lstStyle/>
          <a:p>
            <a:r>
              <a:rPr lang="de-DE" sz="2400" smtClean="0"/>
              <a:t>Software, die für ein einzelnes Unternehmen entwickelt wurde, um spezielle Anforderungen zu realisieren.</a:t>
            </a:r>
          </a:p>
          <a:p>
            <a:endParaRPr lang="de-DE" sz="2400" smtClean="0"/>
          </a:p>
          <a:p>
            <a:r>
              <a:rPr lang="de-DE" sz="2400" smtClean="0"/>
              <a:t>Erstellung durch IT-Abteilung des Unternehmens oder externe Dienstleister</a:t>
            </a:r>
          </a:p>
          <a:p>
            <a:endParaRPr lang="de-DE" sz="2400" smtClean="0"/>
          </a:p>
        </p:txBody>
      </p:sp>
      <p:sp>
        <p:nvSpPr>
          <p:cNvPr id="102403" name="Inhaltsplatzhalter 3"/>
          <p:cNvSpPr>
            <a:spLocks noGrp="1"/>
          </p:cNvSpPr>
          <p:nvPr>
            <p:ph sz="quarter" idx="2"/>
          </p:nvPr>
        </p:nvSpPr>
        <p:spPr>
          <a:xfrm>
            <a:off x="4845050" y="1589088"/>
            <a:ext cx="4048125" cy="4572000"/>
          </a:xfrm>
        </p:spPr>
        <p:txBody>
          <a:bodyPr/>
          <a:lstStyle/>
          <a:p>
            <a:r>
              <a:rPr lang="de-DE" sz="2000" smtClean="0">
                <a:solidFill>
                  <a:srgbClr val="278937"/>
                </a:solidFill>
              </a:rPr>
              <a:t>Vorteile</a:t>
            </a:r>
          </a:p>
          <a:p>
            <a:pPr lvl="1"/>
            <a:r>
              <a:rPr lang="de-DE" sz="1800" smtClean="0">
                <a:solidFill>
                  <a:srgbClr val="005024"/>
                </a:solidFill>
              </a:rPr>
              <a:t>Exakte Abdeckung der Anforderungen eines Unternehmens.</a:t>
            </a:r>
          </a:p>
          <a:p>
            <a:r>
              <a:rPr lang="de-DE" sz="2000" smtClean="0">
                <a:solidFill>
                  <a:srgbClr val="C00000"/>
                </a:solidFill>
              </a:rPr>
              <a:t>Nachteile</a:t>
            </a:r>
          </a:p>
          <a:p>
            <a:pPr lvl="1"/>
            <a:r>
              <a:rPr lang="de-DE" sz="1800" smtClean="0">
                <a:solidFill>
                  <a:srgbClr val="680000"/>
                </a:solidFill>
              </a:rPr>
              <a:t>Durch singulären Einsatz extrem teuer</a:t>
            </a:r>
          </a:p>
          <a:p>
            <a:pPr lvl="1"/>
            <a:r>
              <a:rPr lang="de-DE" sz="1800" smtClean="0">
                <a:solidFill>
                  <a:srgbClr val="680000"/>
                </a:solidFill>
              </a:rPr>
              <a:t>Insbesondere bei größeren, komplexeren Softwareprojekten besteht ein hohes Entwicklungsrisiko </a:t>
            </a:r>
          </a:p>
          <a:p>
            <a:pPr lvl="1"/>
            <a:r>
              <a:rPr lang="de-DE" sz="1800" smtClean="0">
                <a:solidFill>
                  <a:srgbClr val="680000"/>
                </a:solidFill>
              </a:rPr>
              <a:t>Lange Ausreifungszeit, da es länger dauert bis alle Fälle „durchgespielt“ und alle Fehler erkannt werden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fld id="{1A8A48CD-CCCD-4938-A73C-AB0F1B9CCD5D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itel 3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de-DE" smtClean="0"/>
              <a:t>Trend zu Massen-individueller Standardsoftware</a:t>
            </a:r>
          </a:p>
        </p:txBody>
      </p:sp>
      <p:sp>
        <p:nvSpPr>
          <p:cNvPr id="104450" name="Inhaltsplatzhalter 4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de-DE" sz="2400" smtClean="0"/>
              <a:t>Gründe:</a:t>
            </a:r>
          </a:p>
          <a:p>
            <a:pPr lvl="1"/>
            <a:r>
              <a:rPr lang="de-DE" sz="1800" smtClean="0"/>
              <a:t>Geringeres Entwicklungsrisiko</a:t>
            </a:r>
          </a:p>
          <a:p>
            <a:pPr lvl="1"/>
            <a:r>
              <a:rPr lang="de-DE" sz="1800" smtClean="0"/>
              <a:t>Oft höhere Qualität/Fehlerfreiheit</a:t>
            </a:r>
          </a:p>
          <a:p>
            <a:pPr lvl="1"/>
            <a:r>
              <a:rPr lang="de-DE" sz="1800" smtClean="0"/>
              <a:t>Kostengünstiger langfristige Wartung und Pflege durch Softwareanbieter (Outsourcing)</a:t>
            </a:r>
          </a:p>
          <a:p>
            <a:r>
              <a:rPr lang="de-DE" sz="2400" smtClean="0"/>
              <a:t>Trotz des Trends zur Standardsoftware gibt es nur wenige Unternehmen, die nur Standardsoftware einsetzen.</a:t>
            </a:r>
          </a:p>
          <a:p>
            <a:r>
              <a:rPr lang="de-DE" sz="2400" smtClean="0"/>
              <a:t>Gründe:</a:t>
            </a:r>
          </a:p>
          <a:p>
            <a:pPr lvl="1"/>
            <a:r>
              <a:rPr lang="de-DE" sz="1800" smtClean="0"/>
              <a:t>Strategische Vorteile durch Abgrenzung von der Konkurrenz</a:t>
            </a:r>
          </a:p>
          <a:p>
            <a:pPr lvl="1"/>
            <a:r>
              <a:rPr lang="de-DE" sz="1800" smtClean="0"/>
              <a:t>Software-Altlasten</a:t>
            </a:r>
            <a:endParaRPr lang="de-DE" sz="1700" smtClean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fld id="{B264EA84-D81D-48BA-8B3B-C9B5751F3709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Von der Anwendung zur Technik</a:t>
            </a:r>
            <a:endParaRPr lang="de-DE" dirty="0"/>
          </a:p>
        </p:txBody>
      </p:sp>
      <p:sp>
        <p:nvSpPr>
          <p:cNvPr id="106498" name="Untertitel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>
          <a:xfrm>
            <a:off x="285750" y="2357438"/>
            <a:ext cx="2571750" cy="37861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73734" name="Titel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de-DE" smtClean="0"/>
              <a:t>Online Musikdienst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34925" y="1271588"/>
            <a:ext cx="533400" cy="244475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fld id="{A2251CDF-0EE1-43D5-B888-1D60876CB8A5}" type="slidenum">
              <a:rPr lang="de-DE" smtClean="0"/>
              <a:pPr>
                <a:defRPr/>
              </a:pPr>
              <a:t>48</a:t>
            </a:fld>
            <a:endParaRPr lang="de-DE" dirty="0"/>
          </a:p>
        </p:txBody>
      </p:sp>
      <p:sp>
        <p:nvSpPr>
          <p:cNvPr id="6" name="Wolke 5"/>
          <p:cNvSpPr/>
          <p:nvPr/>
        </p:nvSpPr>
        <p:spPr>
          <a:xfrm>
            <a:off x="3071813" y="2357438"/>
            <a:ext cx="3929062" cy="321468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Internet</a:t>
            </a:r>
          </a:p>
        </p:txBody>
      </p:sp>
      <p:graphicFrame>
        <p:nvGraphicFramePr>
          <p:cNvPr id="73730" name="Object 10"/>
          <p:cNvGraphicFramePr>
            <a:graphicFrameLocks noChangeAspect="1"/>
          </p:cNvGraphicFramePr>
          <p:nvPr/>
        </p:nvGraphicFramePr>
        <p:xfrm>
          <a:off x="857250" y="4214813"/>
          <a:ext cx="1357313" cy="2112962"/>
        </p:xfrm>
        <a:graphic>
          <a:graphicData uri="http://schemas.openxmlformats.org/presentationml/2006/ole">
            <p:oleObj spid="_x0000_s73730" name="Visio" r:id="rId3" imgW="1493926" imgH="2325908" progId="Visio.Drawing.11">
              <p:embed/>
            </p:oleObj>
          </a:graphicData>
        </a:graphic>
      </p:graphicFrame>
      <p:graphicFrame>
        <p:nvGraphicFramePr>
          <p:cNvPr id="73731" name="Object 11"/>
          <p:cNvGraphicFramePr>
            <a:graphicFrameLocks noChangeAspect="1"/>
          </p:cNvGraphicFramePr>
          <p:nvPr/>
        </p:nvGraphicFramePr>
        <p:xfrm>
          <a:off x="7164388" y="2781300"/>
          <a:ext cx="1462087" cy="1727200"/>
        </p:xfrm>
        <a:graphic>
          <a:graphicData uri="http://schemas.openxmlformats.org/presentationml/2006/ole">
            <p:oleObj spid="_x0000_s73731" name="Visio" r:id="rId4" imgW="1461740" imgH="1727037" progId="Visio.Drawing.11">
              <p:embed/>
            </p:oleObj>
          </a:graphicData>
        </a:graphic>
      </p:graphicFrame>
      <p:sp>
        <p:nvSpPr>
          <p:cNvPr id="18" name="Gleichschenkliges Dreieck 17"/>
          <p:cNvSpPr/>
          <p:nvPr/>
        </p:nvSpPr>
        <p:spPr>
          <a:xfrm>
            <a:off x="285750" y="1643063"/>
            <a:ext cx="2571750" cy="71437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73738" name="Textfeld 18"/>
          <p:cNvSpPr txBox="1">
            <a:spLocks noChangeArrowheads="1"/>
          </p:cNvSpPr>
          <p:nvPr/>
        </p:nvSpPr>
        <p:spPr bwMode="auto">
          <a:xfrm>
            <a:off x="857250" y="1928813"/>
            <a:ext cx="1501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Unternehmen</a:t>
            </a:r>
          </a:p>
        </p:txBody>
      </p:sp>
      <p:sp>
        <p:nvSpPr>
          <p:cNvPr id="20" name="Freihandform 19"/>
          <p:cNvSpPr/>
          <p:nvPr/>
        </p:nvSpPr>
        <p:spPr>
          <a:xfrm>
            <a:off x="2151063" y="3365500"/>
            <a:ext cx="695325" cy="1901825"/>
          </a:xfrm>
          <a:custGeom>
            <a:avLst/>
            <a:gdLst>
              <a:gd name="connsiteX0" fmla="*/ 96838 w 695326"/>
              <a:gd name="connsiteY0" fmla="*/ 177800 h 1901825"/>
              <a:gd name="connsiteX1" fmla="*/ 630238 w 695326"/>
              <a:gd name="connsiteY1" fmla="*/ 177800 h 1901825"/>
              <a:gd name="connsiteX2" fmla="*/ 487363 w 695326"/>
              <a:gd name="connsiteY2" fmla="*/ 1244600 h 1901825"/>
              <a:gd name="connsiteX3" fmla="*/ 20638 w 695326"/>
              <a:gd name="connsiteY3" fmla="*/ 1901825 h 190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6" h="1901825">
                <a:moveTo>
                  <a:pt x="96838" y="177800"/>
                </a:moveTo>
                <a:cubicBezTo>
                  <a:pt x="330994" y="88900"/>
                  <a:pt x="565151" y="0"/>
                  <a:pt x="630238" y="177800"/>
                </a:cubicBezTo>
                <a:cubicBezTo>
                  <a:pt x="695326" y="355600"/>
                  <a:pt x="588963" y="957263"/>
                  <a:pt x="487363" y="1244600"/>
                </a:cubicBezTo>
                <a:cubicBezTo>
                  <a:pt x="385763" y="1531937"/>
                  <a:pt x="0" y="1793875"/>
                  <a:pt x="20638" y="1901825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21" name="Freihandform 20"/>
          <p:cNvSpPr/>
          <p:nvPr/>
        </p:nvSpPr>
        <p:spPr>
          <a:xfrm>
            <a:off x="2247900" y="3035300"/>
            <a:ext cx="1133475" cy="422275"/>
          </a:xfrm>
          <a:custGeom>
            <a:avLst/>
            <a:gdLst>
              <a:gd name="connsiteX0" fmla="*/ 0 w 1133475"/>
              <a:gd name="connsiteY0" fmla="*/ 422275 h 422275"/>
              <a:gd name="connsiteX1" fmla="*/ 438150 w 1133475"/>
              <a:gd name="connsiteY1" fmla="*/ 3175 h 422275"/>
              <a:gd name="connsiteX2" fmla="*/ 1133475 w 1133475"/>
              <a:gd name="connsiteY2" fmla="*/ 40322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3475" h="422275">
                <a:moveTo>
                  <a:pt x="0" y="422275"/>
                </a:moveTo>
                <a:cubicBezTo>
                  <a:pt x="124619" y="214312"/>
                  <a:pt x="249238" y="6350"/>
                  <a:pt x="438150" y="3175"/>
                </a:cubicBezTo>
                <a:cubicBezTo>
                  <a:pt x="627062" y="0"/>
                  <a:pt x="880268" y="201612"/>
                  <a:pt x="1133475" y="403225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22" name="Freihandform 21"/>
          <p:cNvSpPr/>
          <p:nvPr/>
        </p:nvSpPr>
        <p:spPr>
          <a:xfrm>
            <a:off x="6953250" y="3511550"/>
            <a:ext cx="1939925" cy="860425"/>
          </a:xfrm>
          <a:custGeom>
            <a:avLst/>
            <a:gdLst>
              <a:gd name="connsiteX0" fmla="*/ 1647825 w 1939925"/>
              <a:gd name="connsiteY0" fmla="*/ 3175 h 860425"/>
              <a:gd name="connsiteX1" fmla="*/ 1924050 w 1939925"/>
              <a:gd name="connsiteY1" fmla="*/ 127000 h 860425"/>
              <a:gd name="connsiteX2" fmla="*/ 1552575 w 1939925"/>
              <a:gd name="connsiteY2" fmla="*/ 765175 h 860425"/>
              <a:gd name="connsiteX3" fmla="*/ 0 w 1939925"/>
              <a:gd name="connsiteY3" fmla="*/ 698500 h 86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9925" h="860425">
                <a:moveTo>
                  <a:pt x="1647825" y="3175"/>
                </a:moveTo>
                <a:cubicBezTo>
                  <a:pt x="1793875" y="1587"/>
                  <a:pt x="1939925" y="0"/>
                  <a:pt x="1924050" y="127000"/>
                </a:cubicBezTo>
                <a:cubicBezTo>
                  <a:pt x="1908175" y="254000"/>
                  <a:pt x="1873250" y="669925"/>
                  <a:pt x="1552575" y="765175"/>
                </a:cubicBezTo>
                <a:cubicBezTo>
                  <a:pt x="1231900" y="860425"/>
                  <a:pt x="615950" y="779462"/>
                  <a:pt x="0" y="698500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73742" name="Textfeld 22"/>
          <p:cNvSpPr txBox="1">
            <a:spLocks noChangeArrowheads="1"/>
          </p:cNvSpPr>
          <p:nvPr/>
        </p:nvSpPr>
        <p:spPr bwMode="auto">
          <a:xfrm>
            <a:off x="7643813" y="2428875"/>
            <a:ext cx="7826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Kunde</a:t>
            </a:r>
          </a:p>
        </p:txBody>
      </p:sp>
      <p:graphicFrame>
        <p:nvGraphicFramePr>
          <p:cNvPr id="73732" name="Object 14"/>
          <p:cNvGraphicFramePr>
            <a:graphicFrameLocks noChangeAspect="1"/>
          </p:cNvGraphicFramePr>
          <p:nvPr/>
        </p:nvGraphicFramePr>
        <p:xfrm>
          <a:off x="857250" y="2428875"/>
          <a:ext cx="1428750" cy="2265363"/>
        </p:xfrm>
        <a:graphic>
          <a:graphicData uri="http://schemas.openxmlformats.org/presentationml/2006/ole">
            <p:oleObj spid="_x0000_s73732" name="Visio" r:id="rId5" imgW="1278047" imgH="2025823" progId="Visio.Drawing.11">
              <p:embed/>
            </p:oleObj>
          </a:graphicData>
        </a:graphic>
      </p:graphicFrame>
      <p:pic>
        <p:nvPicPr>
          <p:cNvPr id="73743" name="Bild 14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7800" y="36576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>
          <a:xfrm>
            <a:off x="285750" y="2357438"/>
            <a:ext cx="2571750" cy="37861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74758" name="Titel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de-DE" smtClean="0"/>
              <a:t>Kunde fordert Website an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fld id="{092718AD-AD34-4354-80A2-AF7E82B900E4}" type="slidenum">
              <a:rPr lang="de-DE" smtClean="0"/>
              <a:pPr>
                <a:defRPr/>
              </a:pPr>
              <a:t>49</a:t>
            </a:fld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6" name="Wolke 5"/>
          <p:cNvSpPr/>
          <p:nvPr/>
        </p:nvSpPr>
        <p:spPr>
          <a:xfrm>
            <a:off x="3071813" y="2357438"/>
            <a:ext cx="3929062" cy="321468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Internet</a:t>
            </a:r>
          </a:p>
        </p:txBody>
      </p:sp>
      <p:graphicFrame>
        <p:nvGraphicFramePr>
          <p:cNvPr id="74754" name="Object 10"/>
          <p:cNvGraphicFramePr>
            <a:graphicFrameLocks noChangeAspect="1"/>
          </p:cNvGraphicFramePr>
          <p:nvPr/>
        </p:nvGraphicFramePr>
        <p:xfrm>
          <a:off x="857250" y="4214813"/>
          <a:ext cx="1357313" cy="2112962"/>
        </p:xfrm>
        <a:graphic>
          <a:graphicData uri="http://schemas.openxmlformats.org/presentationml/2006/ole">
            <p:oleObj spid="_x0000_s74754" name="Visio" r:id="rId4" imgW="1493926" imgH="2325908" progId="Visio.Drawing.11">
              <p:embed/>
            </p:oleObj>
          </a:graphicData>
        </a:graphic>
      </p:graphicFrame>
      <p:graphicFrame>
        <p:nvGraphicFramePr>
          <p:cNvPr id="74755" name="Object 11"/>
          <p:cNvGraphicFramePr>
            <a:graphicFrameLocks noChangeAspect="1"/>
          </p:cNvGraphicFramePr>
          <p:nvPr/>
        </p:nvGraphicFramePr>
        <p:xfrm>
          <a:off x="7164388" y="2781300"/>
          <a:ext cx="1462087" cy="1727200"/>
        </p:xfrm>
        <a:graphic>
          <a:graphicData uri="http://schemas.openxmlformats.org/presentationml/2006/ole">
            <p:oleObj spid="_x0000_s74755" name="Visio" r:id="rId5" imgW="1461740" imgH="1727037" progId="Visio.Drawing.11">
              <p:embed/>
            </p:oleObj>
          </a:graphicData>
        </a:graphic>
      </p:graphicFrame>
      <p:sp>
        <p:nvSpPr>
          <p:cNvPr id="18" name="Gleichschenkliges Dreieck 17"/>
          <p:cNvSpPr/>
          <p:nvPr/>
        </p:nvSpPr>
        <p:spPr>
          <a:xfrm>
            <a:off x="285750" y="1643063"/>
            <a:ext cx="2571750" cy="71437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74762" name="Textfeld 18"/>
          <p:cNvSpPr txBox="1">
            <a:spLocks noChangeArrowheads="1"/>
          </p:cNvSpPr>
          <p:nvPr/>
        </p:nvSpPr>
        <p:spPr bwMode="auto">
          <a:xfrm>
            <a:off x="857250" y="1928813"/>
            <a:ext cx="1501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Unternehmen</a:t>
            </a:r>
          </a:p>
        </p:txBody>
      </p:sp>
      <p:sp>
        <p:nvSpPr>
          <p:cNvPr id="20" name="Freihandform 19"/>
          <p:cNvSpPr/>
          <p:nvPr/>
        </p:nvSpPr>
        <p:spPr>
          <a:xfrm>
            <a:off x="2151063" y="3365500"/>
            <a:ext cx="695325" cy="1901825"/>
          </a:xfrm>
          <a:custGeom>
            <a:avLst/>
            <a:gdLst>
              <a:gd name="connsiteX0" fmla="*/ 96838 w 695326"/>
              <a:gd name="connsiteY0" fmla="*/ 177800 h 1901825"/>
              <a:gd name="connsiteX1" fmla="*/ 630238 w 695326"/>
              <a:gd name="connsiteY1" fmla="*/ 177800 h 1901825"/>
              <a:gd name="connsiteX2" fmla="*/ 487363 w 695326"/>
              <a:gd name="connsiteY2" fmla="*/ 1244600 h 1901825"/>
              <a:gd name="connsiteX3" fmla="*/ 20638 w 695326"/>
              <a:gd name="connsiteY3" fmla="*/ 1901825 h 190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6" h="1901825">
                <a:moveTo>
                  <a:pt x="96838" y="177800"/>
                </a:moveTo>
                <a:cubicBezTo>
                  <a:pt x="330994" y="88900"/>
                  <a:pt x="565151" y="0"/>
                  <a:pt x="630238" y="177800"/>
                </a:cubicBezTo>
                <a:cubicBezTo>
                  <a:pt x="695326" y="355600"/>
                  <a:pt x="588963" y="957263"/>
                  <a:pt x="487363" y="1244600"/>
                </a:cubicBezTo>
                <a:cubicBezTo>
                  <a:pt x="385763" y="1531937"/>
                  <a:pt x="0" y="1793875"/>
                  <a:pt x="20638" y="1901825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21" name="Freihandform 20"/>
          <p:cNvSpPr/>
          <p:nvPr/>
        </p:nvSpPr>
        <p:spPr>
          <a:xfrm>
            <a:off x="2247900" y="3035300"/>
            <a:ext cx="1133475" cy="422275"/>
          </a:xfrm>
          <a:custGeom>
            <a:avLst/>
            <a:gdLst>
              <a:gd name="connsiteX0" fmla="*/ 0 w 1133475"/>
              <a:gd name="connsiteY0" fmla="*/ 422275 h 422275"/>
              <a:gd name="connsiteX1" fmla="*/ 438150 w 1133475"/>
              <a:gd name="connsiteY1" fmla="*/ 3175 h 422275"/>
              <a:gd name="connsiteX2" fmla="*/ 1133475 w 1133475"/>
              <a:gd name="connsiteY2" fmla="*/ 40322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3475" h="422275">
                <a:moveTo>
                  <a:pt x="0" y="422275"/>
                </a:moveTo>
                <a:cubicBezTo>
                  <a:pt x="124619" y="214312"/>
                  <a:pt x="249238" y="6350"/>
                  <a:pt x="438150" y="3175"/>
                </a:cubicBezTo>
                <a:cubicBezTo>
                  <a:pt x="627062" y="0"/>
                  <a:pt x="880268" y="201612"/>
                  <a:pt x="1133475" y="403225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22" name="Freihandform 21"/>
          <p:cNvSpPr/>
          <p:nvPr/>
        </p:nvSpPr>
        <p:spPr>
          <a:xfrm>
            <a:off x="6953250" y="3511550"/>
            <a:ext cx="1939925" cy="860425"/>
          </a:xfrm>
          <a:custGeom>
            <a:avLst/>
            <a:gdLst>
              <a:gd name="connsiteX0" fmla="*/ 1647825 w 1939925"/>
              <a:gd name="connsiteY0" fmla="*/ 3175 h 860425"/>
              <a:gd name="connsiteX1" fmla="*/ 1924050 w 1939925"/>
              <a:gd name="connsiteY1" fmla="*/ 127000 h 860425"/>
              <a:gd name="connsiteX2" fmla="*/ 1552575 w 1939925"/>
              <a:gd name="connsiteY2" fmla="*/ 765175 h 860425"/>
              <a:gd name="connsiteX3" fmla="*/ 0 w 1939925"/>
              <a:gd name="connsiteY3" fmla="*/ 698500 h 86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9925" h="860425">
                <a:moveTo>
                  <a:pt x="1647825" y="3175"/>
                </a:moveTo>
                <a:cubicBezTo>
                  <a:pt x="1793875" y="1587"/>
                  <a:pt x="1939925" y="0"/>
                  <a:pt x="1924050" y="127000"/>
                </a:cubicBezTo>
                <a:cubicBezTo>
                  <a:pt x="1908175" y="254000"/>
                  <a:pt x="1873250" y="669925"/>
                  <a:pt x="1552575" y="765175"/>
                </a:cubicBezTo>
                <a:cubicBezTo>
                  <a:pt x="1231900" y="860425"/>
                  <a:pt x="615950" y="779462"/>
                  <a:pt x="0" y="698500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74766" name="Textfeld 22"/>
          <p:cNvSpPr txBox="1">
            <a:spLocks noChangeArrowheads="1"/>
          </p:cNvSpPr>
          <p:nvPr/>
        </p:nvSpPr>
        <p:spPr bwMode="auto">
          <a:xfrm>
            <a:off x="7643813" y="2428875"/>
            <a:ext cx="7826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Kunde</a:t>
            </a:r>
          </a:p>
        </p:txBody>
      </p:sp>
      <p:sp>
        <p:nvSpPr>
          <p:cNvPr id="24" name="Abgerundetes Rechteck 23"/>
          <p:cNvSpPr/>
          <p:nvPr/>
        </p:nvSpPr>
        <p:spPr>
          <a:xfrm>
            <a:off x="6929438" y="4357688"/>
            <a:ext cx="2000250" cy="8572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800" dirty="0"/>
              <a:t>Anfrage:</a:t>
            </a:r>
          </a:p>
          <a:p>
            <a:pPr algn="ctr">
              <a:defRPr/>
            </a:pPr>
            <a:r>
              <a:rPr lang="de-DE" sz="1800" dirty="0"/>
              <a:t>www.finetunes.de</a:t>
            </a:r>
          </a:p>
        </p:txBody>
      </p:sp>
      <p:graphicFrame>
        <p:nvGraphicFramePr>
          <p:cNvPr id="74756" name="Object 14"/>
          <p:cNvGraphicFramePr>
            <a:graphicFrameLocks noChangeAspect="1"/>
          </p:cNvGraphicFramePr>
          <p:nvPr/>
        </p:nvGraphicFramePr>
        <p:xfrm>
          <a:off x="857250" y="2428875"/>
          <a:ext cx="1428750" cy="2265363"/>
        </p:xfrm>
        <a:graphic>
          <a:graphicData uri="http://schemas.openxmlformats.org/presentationml/2006/ole">
            <p:oleObj spid="_x0000_s74756" name="Visio" r:id="rId6" imgW="1278047" imgH="2025823" progId="Visio.Drawing.11">
              <p:embed/>
            </p:oleObj>
          </a:graphicData>
        </a:graphic>
      </p:graphicFrame>
      <p:pic>
        <p:nvPicPr>
          <p:cNvPr id="74768" name="Bild 24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47800" y="36576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Grafik 16" descr="Inbox-128x128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72375" y="4429125"/>
            <a:ext cx="7905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C 0.00382 -0.01458 0.00764 -0.02917 -0.00104 -0.03611 C -0.00972 -0.04305 -0.03576 -0.03889 -0.05208 -0.04167 C -0.0684 -0.04444 -0.06996 -0.04352 -0.09896 -0.05278 C -0.12795 -0.06204 -0.17517 -0.09005 -0.22604 -0.09722 C -0.27691 -0.1044 -0.36163 -0.08588 -0.40416 -0.09583 C -0.4467 -0.10579 -0.45712 -0.13657 -0.48125 -0.15694 C -0.50538 -0.17731 -0.53038 -0.21342 -0.54896 -0.21805 C -0.56753 -0.22268 -0.58333 -0.19537 -0.59271 -0.18472 C -0.60208 -0.17407 -0.60364 -0.16412 -0.60521 -0.15417 " pathEditMode="relative" ptsTypes="aaaaaaaaaA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Organisations- theoretischer Ansatz</a:t>
            </a:r>
            <a:endParaRPr lang="de-DE" dirty="0"/>
          </a:p>
        </p:txBody>
      </p:sp>
      <p:sp>
        <p:nvSpPr>
          <p:cNvPr id="22530" name="Untertitel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>
          <a:xfrm>
            <a:off x="285750" y="2357438"/>
            <a:ext cx="2571750" cy="37861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de-DE" dirty="0" smtClean="0"/>
              <a:t>Anforderung des Kataloges vom Datenbankserver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350" y="1271588"/>
            <a:ext cx="533400" cy="244475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fld id="{DE10D1D3-8229-4D21-A905-D8FBB0AB1802}" type="slidenum">
              <a:rPr lang="de-DE" smtClean="0"/>
              <a:pPr>
                <a:defRPr/>
              </a:pPr>
              <a:t>50</a:t>
            </a:fld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6" name="Wolke 5"/>
          <p:cNvSpPr/>
          <p:nvPr/>
        </p:nvSpPr>
        <p:spPr>
          <a:xfrm>
            <a:off x="3071813" y="2357438"/>
            <a:ext cx="3929062" cy="321468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Internet</a:t>
            </a:r>
          </a:p>
        </p:txBody>
      </p:sp>
      <p:graphicFrame>
        <p:nvGraphicFramePr>
          <p:cNvPr id="75778" name="Object 10"/>
          <p:cNvGraphicFramePr>
            <a:graphicFrameLocks noChangeAspect="1"/>
          </p:cNvGraphicFramePr>
          <p:nvPr/>
        </p:nvGraphicFramePr>
        <p:xfrm>
          <a:off x="857250" y="4214813"/>
          <a:ext cx="1357313" cy="2112962"/>
        </p:xfrm>
        <a:graphic>
          <a:graphicData uri="http://schemas.openxmlformats.org/presentationml/2006/ole">
            <p:oleObj spid="_x0000_s75778" name="Visio" r:id="rId4" imgW="1493926" imgH="2325908" progId="Visio.Drawing.11">
              <p:embed/>
            </p:oleObj>
          </a:graphicData>
        </a:graphic>
      </p:graphicFrame>
      <p:graphicFrame>
        <p:nvGraphicFramePr>
          <p:cNvPr id="75779" name="Object 11"/>
          <p:cNvGraphicFramePr>
            <a:graphicFrameLocks noChangeAspect="1"/>
          </p:cNvGraphicFramePr>
          <p:nvPr/>
        </p:nvGraphicFramePr>
        <p:xfrm>
          <a:off x="7164388" y="2781300"/>
          <a:ext cx="1462087" cy="1727200"/>
        </p:xfrm>
        <a:graphic>
          <a:graphicData uri="http://schemas.openxmlformats.org/presentationml/2006/ole">
            <p:oleObj spid="_x0000_s75779" name="Visio" r:id="rId5" imgW="1461740" imgH="1727037" progId="Visio.Drawing.11">
              <p:embed/>
            </p:oleObj>
          </a:graphicData>
        </a:graphic>
      </p:graphicFrame>
      <p:sp>
        <p:nvSpPr>
          <p:cNvPr id="18" name="Gleichschenkliges Dreieck 17"/>
          <p:cNvSpPr/>
          <p:nvPr/>
        </p:nvSpPr>
        <p:spPr>
          <a:xfrm>
            <a:off x="285750" y="1643063"/>
            <a:ext cx="2571750" cy="71437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75786" name="Textfeld 18"/>
          <p:cNvSpPr txBox="1">
            <a:spLocks noChangeArrowheads="1"/>
          </p:cNvSpPr>
          <p:nvPr/>
        </p:nvSpPr>
        <p:spPr bwMode="auto">
          <a:xfrm>
            <a:off x="857250" y="1928813"/>
            <a:ext cx="1501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Unternehmen</a:t>
            </a:r>
          </a:p>
        </p:txBody>
      </p:sp>
      <p:sp>
        <p:nvSpPr>
          <p:cNvPr id="20" name="Freihandform 19"/>
          <p:cNvSpPr/>
          <p:nvPr/>
        </p:nvSpPr>
        <p:spPr>
          <a:xfrm>
            <a:off x="2151063" y="3365500"/>
            <a:ext cx="695325" cy="1901825"/>
          </a:xfrm>
          <a:custGeom>
            <a:avLst/>
            <a:gdLst>
              <a:gd name="connsiteX0" fmla="*/ 96838 w 695326"/>
              <a:gd name="connsiteY0" fmla="*/ 177800 h 1901825"/>
              <a:gd name="connsiteX1" fmla="*/ 630238 w 695326"/>
              <a:gd name="connsiteY1" fmla="*/ 177800 h 1901825"/>
              <a:gd name="connsiteX2" fmla="*/ 487363 w 695326"/>
              <a:gd name="connsiteY2" fmla="*/ 1244600 h 1901825"/>
              <a:gd name="connsiteX3" fmla="*/ 20638 w 695326"/>
              <a:gd name="connsiteY3" fmla="*/ 1901825 h 190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6" h="1901825">
                <a:moveTo>
                  <a:pt x="96838" y="177800"/>
                </a:moveTo>
                <a:cubicBezTo>
                  <a:pt x="330994" y="88900"/>
                  <a:pt x="565151" y="0"/>
                  <a:pt x="630238" y="177800"/>
                </a:cubicBezTo>
                <a:cubicBezTo>
                  <a:pt x="695326" y="355600"/>
                  <a:pt x="588963" y="957263"/>
                  <a:pt x="487363" y="1244600"/>
                </a:cubicBezTo>
                <a:cubicBezTo>
                  <a:pt x="385763" y="1531937"/>
                  <a:pt x="0" y="1793875"/>
                  <a:pt x="20638" y="1901825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21" name="Freihandform 20"/>
          <p:cNvSpPr/>
          <p:nvPr/>
        </p:nvSpPr>
        <p:spPr>
          <a:xfrm>
            <a:off x="2247900" y="3035300"/>
            <a:ext cx="1133475" cy="422275"/>
          </a:xfrm>
          <a:custGeom>
            <a:avLst/>
            <a:gdLst>
              <a:gd name="connsiteX0" fmla="*/ 0 w 1133475"/>
              <a:gd name="connsiteY0" fmla="*/ 422275 h 422275"/>
              <a:gd name="connsiteX1" fmla="*/ 438150 w 1133475"/>
              <a:gd name="connsiteY1" fmla="*/ 3175 h 422275"/>
              <a:gd name="connsiteX2" fmla="*/ 1133475 w 1133475"/>
              <a:gd name="connsiteY2" fmla="*/ 40322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3475" h="422275">
                <a:moveTo>
                  <a:pt x="0" y="422275"/>
                </a:moveTo>
                <a:cubicBezTo>
                  <a:pt x="124619" y="214312"/>
                  <a:pt x="249238" y="6350"/>
                  <a:pt x="438150" y="3175"/>
                </a:cubicBezTo>
                <a:cubicBezTo>
                  <a:pt x="627062" y="0"/>
                  <a:pt x="880268" y="201612"/>
                  <a:pt x="1133475" y="403225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22" name="Freihandform 21"/>
          <p:cNvSpPr/>
          <p:nvPr/>
        </p:nvSpPr>
        <p:spPr>
          <a:xfrm>
            <a:off x="6953250" y="3511550"/>
            <a:ext cx="1939925" cy="860425"/>
          </a:xfrm>
          <a:custGeom>
            <a:avLst/>
            <a:gdLst>
              <a:gd name="connsiteX0" fmla="*/ 1647825 w 1939925"/>
              <a:gd name="connsiteY0" fmla="*/ 3175 h 860425"/>
              <a:gd name="connsiteX1" fmla="*/ 1924050 w 1939925"/>
              <a:gd name="connsiteY1" fmla="*/ 127000 h 860425"/>
              <a:gd name="connsiteX2" fmla="*/ 1552575 w 1939925"/>
              <a:gd name="connsiteY2" fmla="*/ 765175 h 860425"/>
              <a:gd name="connsiteX3" fmla="*/ 0 w 1939925"/>
              <a:gd name="connsiteY3" fmla="*/ 698500 h 86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9925" h="860425">
                <a:moveTo>
                  <a:pt x="1647825" y="3175"/>
                </a:moveTo>
                <a:cubicBezTo>
                  <a:pt x="1793875" y="1587"/>
                  <a:pt x="1939925" y="0"/>
                  <a:pt x="1924050" y="127000"/>
                </a:cubicBezTo>
                <a:cubicBezTo>
                  <a:pt x="1908175" y="254000"/>
                  <a:pt x="1873250" y="669925"/>
                  <a:pt x="1552575" y="765175"/>
                </a:cubicBezTo>
                <a:cubicBezTo>
                  <a:pt x="1231900" y="860425"/>
                  <a:pt x="615950" y="779462"/>
                  <a:pt x="0" y="698500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75790" name="Textfeld 22"/>
          <p:cNvSpPr txBox="1">
            <a:spLocks noChangeArrowheads="1"/>
          </p:cNvSpPr>
          <p:nvPr/>
        </p:nvSpPr>
        <p:spPr bwMode="auto">
          <a:xfrm>
            <a:off x="7643813" y="2428875"/>
            <a:ext cx="7826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Kunde</a:t>
            </a:r>
          </a:p>
        </p:txBody>
      </p:sp>
      <p:graphicFrame>
        <p:nvGraphicFramePr>
          <p:cNvPr id="75780" name="Object 14"/>
          <p:cNvGraphicFramePr>
            <a:graphicFrameLocks noChangeAspect="1"/>
          </p:cNvGraphicFramePr>
          <p:nvPr/>
        </p:nvGraphicFramePr>
        <p:xfrm>
          <a:off x="857250" y="2428875"/>
          <a:ext cx="1428750" cy="2265363"/>
        </p:xfrm>
        <a:graphic>
          <a:graphicData uri="http://schemas.openxmlformats.org/presentationml/2006/ole">
            <p:oleObj spid="_x0000_s75780" name="Visio" r:id="rId6" imgW="1278047" imgH="2025823" progId="Visio.Drawing.11">
              <p:embed/>
            </p:oleObj>
          </a:graphicData>
        </a:graphic>
      </p:graphicFrame>
      <p:pic>
        <p:nvPicPr>
          <p:cNvPr id="75791" name="Bild 24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47800" y="36576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Abgerundetes Rechteck 23"/>
          <p:cNvSpPr/>
          <p:nvPr/>
        </p:nvSpPr>
        <p:spPr>
          <a:xfrm>
            <a:off x="1643063" y="2857500"/>
            <a:ext cx="2000250" cy="8572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800" dirty="0"/>
              <a:t>Anfrage:</a:t>
            </a:r>
          </a:p>
          <a:p>
            <a:pPr algn="ctr">
              <a:defRPr/>
            </a:pPr>
            <a:r>
              <a:rPr lang="de-DE" sz="1800" dirty="0"/>
              <a:t>Alle Lieder von Interpret XYZ</a:t>
            </a:r>
          </a:p>
        </p:txBody>
      </p:sp>
      <p:pic>
        <p:nvPicPr>
          <p:cNvPr id="17" name="Grafik 16" descr="Inbox-128x128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57438" y="3000375"/>
            <a:ext cx="7905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7362E-19 -1.11111E-6 C -0.00312 0.04537 -0.00625 0.09097 -0.01771 0.12639 C -0.02916 0.16181 -0.04896 0.18704 -0.06875 0.2125 " pathEditMode="relative" ptsTypes="aaA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>
          <a:xfrm>
            <a:off x="285750" y="2357438"/>
            <a:ext cx="2571750" cy="37861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de-DE" dirty="0" smtClean="0"/>
              <a:t>Anforderung des Kataloges vom Datenbankserver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fld id="{BCB0B7DC-F71D-4E82-BB4F-E7DC8C85BCC0}" type="slidenum">
              <a:rPr lang="de-DE" smtClean="0"/>
              <a:pPr>
                <a:defRPr/>
              </a:pPr>
              <a:t>51</a:t>
            </a:fld>
            <a:endParaRPr lang="de-DE" dirty="0"/>
          </a:p>
        </p:txBody>
      </p:sp>
      <p:sp>
        <p:nvSpPr>
          <p:cNvPr id="6" name="Wolke 5"/>
          <p:cNvSpPr/>
          <p:nvPr/>
        </p:nvSpPr>
        <p:spPr>
          <a:xfrm>
            <a:off x="3071813" y="2357438"/>
            <a:ext cx="3929062" cy="321468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Internet</a:t>
            </a:r>
          </a:p>
        </p:txBody>
      </p:sp>
      <p:graphicFrame>
        <p:nvGraphicFramePr>
          <p:cNvPr id="76802" name="Object 10"/>
          <p:cNvGraphicFramePr>
            <a:graphicFrameLocks noChangeAspect="1"/>
          </p:cNvGraphicFramePr>
          <p:nvPr/>
        </p:nvGraphicFramePr>
        <p:xfrm>
          <a:off x="857250" y="4214813"/>
          <a:ext cx="1357313" cy="2112962"/>
        </p:xfrm>
        <a:graphic>
          <a:graphicData uri="http://schemas.openxmlformats.org/presentationml/2006/ole">
            <p:oleObj spid="_x0000_s76802" name="Visio" r:id="rId4" imgW="1493926" imgH="2325908" progId="Visio.Drawing.11">
              <p:embed/>
            </p:oleObj>
          </a:graphicData>
        </a:graphic>
      </p:graphicFrame>
      <p:graphicFrame>
        <p:nvGraphicFramePr>
          <p:cNvPr id="76803" name="Object 11"/>
          <p:cNvGraphicFramePr>
            <a:graphicFrameLocks noChangeAspect="1"/>
          </p:cNvGraphicFramePr>
          <p:nvPr/>
        </p:nvGraphicFramePr>
        <p:xfrm>
          <a:off x="7164388" y="2781300"/>
          <a:ext cx="1462087" cy="1727200"/>
        </p:xfrm>
        <a:graphic>
          <a:graphicData uri="http://schemas.openxmlformats.org/presentationml/2006/ole">
            <p:oleObj spid="_x0000_s76803" name="Visio" r:id="rId5" imgW="1461740" imgH="1727037" progId="Visio.Drawing.11">
              <p:embed/>
            </p:oleObj>
          </a:graphicData>
        </a:graphic>
      </p:graphicFrame>
      <p:sp>
        <p:nvSpPr>
          <p:cNvPr id="18" name="Gleichschenkliges Dreieck 17"/>
          <p:cNvSpPr/>
          <p:nvPr/>
        </p:nvSpPr>
        <p:spPr>
          <a:xfrm>
            <a:off x="285750" y="1643063"/>
            <a:ext cx="2571750" cy="71437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76810" name="Textfeld 18"/>
          <p:cNvSpPr txBox="1">
            <a:spLocks noChangeArrowheads="1"/>
          </p:cNvSpPr>
          <p:nvPr/>
        </p:nvSpPr>
        <p:spPr bwMode="auto">
          <a:xfrm>
            <a:off x="857250" y="1928813"/>
            <a:ext cx="1501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Unternehmen</a:t>
            </a:r>
          </a:p>
        </p:txBody>
      </p:sp>
      <p:sp>
        <p:nvSpPr>
          <p:cNvPr id="20" name="Freihandform 19"/>
          <p:cNvSpPr/>
          <p:nvPr/>
        </p:nvSpPr>
        <p:spPr>
          <a:xfrm>
            <a:off x="2151063" y="3365500"/>
            <a:ext cx="695325" cy="1901825"/>
          </a:xfrm>
          <a:custGeom>
            <a:avLst/>
            <a:gdLst>
              <a:gd name="connsiteX0" fmla="*/ 96838 w 695326"/>
              <a:gd name="connsiteY0" fmla="*/ 177800 h 1901825"/>
              <a:gd name="connsiteX1" fmla="*/ 630238 w 695326"/>
              <a:gd name="connsiteY1" fmla="*/ 177800 h 1901825"/>
              <a:gd name="connsiteX2" fmla="*/ 487363 w 695326"/>
              <a:gd name="connsiteY2" fmla="*/ 1244600 h 1901825"/>
              <a:gd name="connsiteX3" fmla="*/ 20638 w 695326"/>
              <a:gd name="connsiteY3" fmla="*/ 1901825 h 190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6" h="1901825">
                <a:moveTo>
                  <a:pt x="96838" y="177800"/>
                </a:moveTo>
                <a:cubicBezTo>
                  <a:pt x="330994" y="88900"/>
                  <a:pt x="565151" y="0"/>
                  <a:pt x="630238" y="177800"/>
                </a:cubicBezTo>
                <a:cubicBezTo>
                  <a:pt x="695326" y="355600"/>
                  <a:pt x="588963" y="957263"/>
                  <a:pt x="487363" y="1244600"/>
                </a:cubicBezTo>
                <a:cubicBezTo>
                  <a:pt x="385763" y="1531937"/>
                  <a:pt x="0" y="1793875"/>
                  <a:pt x="20638" y="1901825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21" name="Freihandform 20"/>
          <p:cNvSpPr/>
          <p:nvPr/>
        </p:nvSpPr>
        <p:spPr>
          <a:xfrm>
            <a:off x="2247900" y="3035300"/>
            <a:ext cx="1133475" cy="422275"/>
          </a:xfrm>
          <a:custGeom>
            <a:avLst/>
            <a:gdLst>
              <a:gd name="connsiteX0" fmla="*/ 0 w 1133475"/>
              <a:gd name="connsiteY0" fmla="*/ 422275 h 422275"/>
              <a:gd name="connsiteX1" fmla="*/ 438150 w 1133475"/>
              <a:gd name="connsiteY1" fmla="*/ 3175 h 422275"/>
              <a:gd name="connsiteX2" fmla="*/ 1133475 w 1133475"/>
              <a:gd name="connsiteY2" fmla="*/ 40322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3475" h="422275">
                <a:moveTo>
                  <a:pt x="0" y="422275"/>
                </a:moveTo>
                <a:cubicBezTo>
                  <a:pt x="124619" y="214312"/>
                  <a:pt x="249238" y="6350"/>
                  <a:pt x="438150" y="3175"/>
                </a:cubicBezTo>
                <a:cubicBezTo>
                  <a:pt x="627062" y="0"/>
                  <a:pt x="880268" y="201612"/>
                  <a:pt x="1133475" y="403225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22" name="Freihandform 21"/>
          <p:cNvSpPr/>
          <p:nvPr/>
        </p:nvSpPr>
        <p:spPr>
          <a:xfrm>
            <a:off x="6953250" y="3511550"/>
            <a:ext cx="1939925" cy="860425"/>
          </a:xfrm>
          <a:custGeom>
            <a:avLst/>
            <a:gdLst>
              <a:gd name="connsiteX0" fmla="*/ 1647825 w 1939925"/>
              <a:gd name="connsiteY0" fmla="*/ 3175 h 860425"/>
              <a:gd name="connsiteX1" fmla="*/ 1924050 w 1939925"/>
              <a:gd name="connsiteY1" fmla="*/ 127000 h 860425"/>
              <a:gd name="connsiteX2" fmla="*/ 1552575 w 1939925"/>
              <a:gd name="connsiteY2" fmla="*/ 765175 h 860425"/>
              <a:gd name="connsiteX3" fmla="*/ 0 w 1939925"/>
              <a:gd name="connsiteY3" fmla="*/ 698500 h 86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9925" h="860425">
                <a:moveTo>
                  <a:pt x="1647825" y="3175"/>
                </a:moveTo>
                <a:cubicBezTo>
                  <a:pt x="1793875" y="1587"/>
                  <a:pt x="1939925" y="0"/>
                  <a:pt x="1924050" y="127000"/>
                </a:cubicBezTo>
                <a:cubicBezTo>
                  <a:pt x="1908175" y="254000"/>
                  <a:pt x="1873250" y="669925"/>
                  <a:pt x="1552575" y="765175"/>
                </a:cubicBezTo>
                <a:cubicBezTo>
                  <a:pt x="1231900" y="860425"/>
                  <a:pt x="615950" y="779462"/>
                  <a:pt x="0" y="698500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76814" name="Textfeld 22"/>
          <p:cNvSpPr txBox="1">
            <a:spLocks noChangeArrowheads="1"/>
          </p:cNvSpPr>
          <p:nvPr/>
        </p:nvSpPr>
        <p:spPr bwMode="auto">
          <a:xfrm>
            <a:off x="7643813" y="2428875"/>
            <a:ext cx="7826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Kunde</a:t>
            </a:r>
          </a:p>
        </p:txBody>
      </p:sp>
      <p:graphicFrame>
        <p:nvGraphicFramePr>
          <p:cNvPr id="76804" name="Object 14"/>
          <p:cNvGraphicFramePr>
            <a:graphicFrameLocks noChangeAspect="1"/>
          </p:cNvGraphicFramePr>
          <p:nvPr/>
        </p:nvGraphicFramePr>
        <p:xfrm>
          <a:off x="857250" y="2428875"/>
          <a:ext cx="1428750" cy="2265363"/>
        </p:xfrm>
        <a:graphic>
          <a:graphicData uri="http://schemas.openxmlformats.org/presentationml/2006/ole">
            <p:oleObj spid="_x0000_s76804" name="Visio" r:id="rId6" imgW="1278047" imgH="2025823" progId="Visio.Drawing.11">
              <p:embed/>
            </p:oleObj>
          </a:graphicData>
        </a:graphic>
      </p:graphicFrame>
      <p:pic>
        <p:nvPicPr>
          <p:cNvPr id="76815" name="Bild 16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47800" y="36576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Abgerundetes Rechteck 23"/>
          <p:cNvSpPr/>
          <p:nvPr/>
        </p:nvSpPr>
        <p:spPr>
          <a:xfrm>
            <a:off x="1571625" y="4357688"/>
            <a:ext cx="2000250" cy="8572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800" dirty="0"/>
              <a:t>Antwort:</a:t>
            </a:r>
          </a:p>
          <a:p>
            <a:pPr algn="ctr">
              <a:defRPr/>
            </a:pPr>
            <a:r>
              <a:rPr lang="de-DE" sz="1800" dirty="0"/>
              <a:t>Titel 1,Titel 2 …</a:t>
            </a:r>
          </a:p>
        </p:txBody>
      </p:sp>
      <p:pic>
        <p:nvPicPr>
          <p:cNvPr id="25" name="Grafik 24" descr="Inbox-128x128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14563" y="4357688"/>
            <a:ext cx="7905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5.55556E-6 C 0.00434 -0.01506 0.00885 -0.02987 0.0125 -0.05279 C 0.01615 -0.0757 0.025 -0.11968 0.02188 -0.13751 C 0.01875 -0.15533 0.00469 -0.15881 -0.00625 -0.15973 C -0.01719 -0.16066 -0.03056 -0.15186 -0.04375 -0.14306 " pathEditMode="relative" ptsTypes="aaaaA">
                                      <p:cBhvr>
                                        <p:cTn id="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>
          <a:xfrm>
            <a:off x="285750" y="2357438"/>
            <a:ext cx="2571750" cy="37861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77830" name="Titel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de-DE" smtClean="0"/>
              <a:t>Website wird erzeugt und gesendet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fld id="{728B94D8-441E-49AC-B978-F944440B50E1}" type="slidenum">
              <a:rPr lang="de-DE" smtClean="0"/>
              <a:pPr>
                <a:defRPr/>
              </a:pPr>
              <a:t>52</a:t>
            </a:fld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6" name="Wolke 5"/>
          <p:cNvSpPr/>
          <p:nvPr/>
        </p:nvSpPr>
        <p:spPr>
          <a:xfrm>
            <a:off x="3071813" y="2357438"/>
            <a:ext cx="3929062" cy="321468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Internet</a:t>
            </a:r>
          </a:p>
        </p:txBody>
      </p:sp>
      <p:graphicFrame>
        <p:nvGraphicFramePr>
          <p:cNvPr id="77826" name="Object 10"/>
          <p:cNvGraphicFramePr>
            <a:graphicFrameLocks noChangeAspect="1"/>
          </p:cNvGraphicFramePr>
          <p:nvPr/>
        </p:nvGraphicFramePr>
        <p:xfrm>
          <a:off x="857250" y="4214813"/>
          <a:ext cx="1357313" cy="2112962"/>
        </p:xfrm>
        <a:graphic>
          <a:graphicData uri="http://schemas.openxmlformats.org/presentationml/2006/ole">
            <p:oleObj spid="_x0000_s77826" name="Visio" r:id="rId3" imgW="1493926" imgH="2325908" progId="Visio.Drawing.11">
              <p:embed/>
            </p:oleObj>
          </a:graphicData>
        </a:graphic>
      </p:graphicFrame>
      <p:graphicFrame>
        <p:nvGraphicFramePr>
          <p:cNvPr id="77827" name="Object 11"/>
          <p:cNvGraphicFramePr>
            <a:graphicFrameLocks noChangeAspect="1"/>
          </p:cNvGraphicFramePr>
          <p:nvPr/>
        </p:nvGraphicFramePr>
        <p:xfrm>
          <a:off x="7164388" y="2781300"/>
          <a:ext cx="1462087" cy="1727200"/>
        </p:xfrm>
        <a:graphic>
          <a:graphicData uri="http://schemas.openxmlformats.org/presentationml/2006/ole">
            <p:oleObj spid="_x0000_s77827" name="Visio" r:id="rId4" imgW="1461740" imgH="1727037" progId="Visio.Drawing.11">
              <p:embed/>
            </p:oleObj>
          </a:graphicData>
        </a:graphic>
      </p:graphicFrame>
      <p:sp>
        <p:nvSpPr>
          <p:cNvPr id="18" name="Gleichschenkliges Dreieck 17"/>
          <p:cNvSpPr/>
          <p:nvPr/>
        </p:nvSpPr>
        <p:spPr>
          <a:xfrm>
            <a:off x="285750" y="1643063"/>
            <a:ext cx="2571750" cy="71437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77834" name="Textfeld 18"/>
          <p:cNvSpPr txBox="1">
            <a:spLocks noChangeArrowheads="1"/>
          </p:cNvSpPr>
          <p:nvPr/>
        </p:nvSpPr>
        <p:spPr bwMode="auto">
          <a:xfrm>
            <a:off x="857250" y="1928813"/>
            <a:ext cx="1501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Unternehmen</a:t>
            </a:r>
          </a:p>
        </p:txBody>
      </p:sp>
      <p:sp>
        <p:nvSpPr>
          <p:cNvPr id="20" name="Freihandform 19"/>
          <p:cNvSpPr/>
          <p:nvPr/>
        </p:nvSpPr>
        <p:spPr>
          <a:xfrm>
            <a:off x="2151063" y="3365500"/>
            <a:ext cx="695325" cy="1901825"/>
          </a:xfrm>
          <a:custGeom>
            <a:avLst/>
            <a:gdLst>
              <a:gd name="connsiteX0" fmla="*/ 96838 w 695326"/>
              <a:gd name="connsiteY0" fmla="*/ 177800 h 1901825"/>
              <a:gd name="connsiteX1" fmla="*/ 630238 w 695326"/>
              <a:gd name="connsiteY1" fmla="*/ 177800 h 1901825"/>
              <a:gd name="connsiteX2" fmla="*/ 487363 w 695326"/>
              <a:gd name="connsiteY2" fmla="*/ 1244600 h 1901825"/>
              <a:gd name="connsiteX3" fmla="*/ 20638 w 695326"/>
              <a:gd name="connsiteY3" fmla="*/ 1901825 h 190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6" h="1901825">
                <a:moveTo>
                  <a:pt x="96838" y="177800"/>
                </a:moveTo>
                <a:cubicBezTo>
                  <a:pt x="330994" y="88900"/>
                  <a:pt x="565151" y="0"/>
                  <a:pt x="630238" y="177800"/>
                </a:cubicBezTo>
                <a:cubicBezTo>
                  <a:pt x="695326" y="355600"/>
                  <a:pt x="588963" y="957263"/>
                  <a:pt x="487363" y="1244600"/>
                </a:cubicBezTo>
                <a:cubicBezTo>
                  <a:pt x="385763" y="1531937"/>
                  <a:pt x="0" y="1793875"/>
                  <a:pt x="20638" y="1901825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21" name="Freihandform 20"/>
          <p:cNvSpPr/>
          <p:nvPr/>
        </p:nvSpPr>
        <p:spPr>
          <a:xfrm>
            <a:off x="2247900" y="3035300"/>
            <a:ext cx="1133475" cy="422275"/>
          </a:xfrm>
          <a:custGeom>
            <a:avLst/>
            <a:gdLst>
              <a:gd name="connsiteX0" fmla="*/ 0 w 1133475"/>
              <a:gd name="connsiteY0" fmla="*/ 422275 h 422275"/>
              <a:gd name="connsiteX1" fmla="*/ 438150 w 1133475"/>
              <a:gd name="connsiteY1" fmla="*/ 3175 h 422275"/>
              <a:gd name="connsiteX2" fmla="*/ 1133475 w 1133475"/>
              <a:gd name="connsiteY2" fmla="*/ 40322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3475" h="422275">
                <a:moveTo>
                  <a:pt x="0" y="422275"/>
                </a:moveTo>
                <a:cubicBezTo>
                  <a:pt x="124619" y="214312"/>
                  <a:pt x="249238" y="6350"/>
                  <a:pt x="438150" y="3175"/>
                </a:cubicBezTo>
                <a:cubicBezTo>
                  <a:pt x="627062" y="0"/>
                  <a:pt x="880268" y="201612"/>
                  <a:pt x="1133475" y="403225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22" name="Freihandform 21"/>
          <p:cNvSpPr/>
          <p:nvPr/>
        </p:nvSpPr>
        <p:spPr>
          <a:xfrm>
            <a:off x="6953250" y="3511550"/>
            <a:ext cx="1939925" cy="860425"/>
          </a:xfrm>
          <a:custGeom>
            <a:avLst/>
            <a:gdLst>
              <a:gd name="connsiteX0" fmla="*/ 1647825 w 1939925"/>
              <a:gd name="connsiteY0" fmla="*/ 3175 h 860425"/>
              <a:gd name="connsiteX1" fmla="*/ 1924050 w 1939925"/>
              <a:gd name="connsiteY1" fmla="*/ 127000 h 860425"/>
              <a:gd name="connsiteX2" fmla="*/ 1552575 w 1939925"/>
              <a:gd name="connsiteY2" fmla="*/ 765175 h 860425"/>
              <a:gd name="connsiteX3" fmla="*/ 0 w 1939925"/>
              <a:gd name="connsiteY3" fmla="*/ 698500 h 86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9925" h="860425">
                <a:moveTo>
                  <a:pt x="1647825" y="3175"/>
                </a:moveTo>
                <a:cubicBezTo>
                  <a:pt x="1793875" y="1587"/>
                  <a:pt x="1939925" y="0"/>
                  <a:pt x="1924050" y="127000"/>
                </a:cubicBezTo>
                <a:cubicBezTo>
                  <a:pt x="1908175" y="254000"/>
                  <a:pt x="1873250" y="669925"/>
                  <a:pt x="1552575" y="765175"/>
                </a:cubicBezTo>
                <a:cubicBezTo>
                  <a:pt x="1231900" y="860425"/>
                  <a:pt x="615950" y="779462"/>
                  <a:pt x="0" y="698500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77838" name="Textfeld 22"/>
          <p:cNvSpPr txBox="1">
            <a:spLocks noChangeArrowheads="1"/>
          </p:cNvSpPr>
          <p:nvPr/>
        </p:nvSpPr>
        <p:spPr bwMode="auto">
          <a:xfrm>
            <a:off x="7643813" y="2428875"/>
            <a:ext cx="7826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Kunde</a:t>
            </a:r>
          </a:p>
        </p:txBody>
      </p:sp>
      <p:graphicFrame>
        <p:nvGraphicFramePr>
          <p:cNvPr id="77828" name="Object 14"/>
          <p:cNvGraphicFramePr>
            <a:graphicFrameLocks noChangeAspect="1"/>
          </p:cNvGraphicFramePr>
          <p:nvPr/>
        </p:nvGraphicFramePr>
        <p:xfrm>
          <a:off x="857250" y="2428875"/>
          <a:ext cx="1428750" cy="2265363"/>
        </p:xfrm>
        <a:graphic>
          <a:graphicData uri="http://schemas.openxmlformats.org/presentationml/2006/ole">
            <p:oleObj spid="_x0000_s77828" name="Visio" r:id="rId5" imgW="1278047" imgH="2025823" progId="Visio.Drawing.11">
              <p:embed/>
            </p:oleObj>
          </a:graphicData>
        </a:graphic>
      </p:graphicFrame>
      <p:pic>
        <p:nvPicPr>
          <p:cNvPr id="24" name="Grafik 23" descr="Inbox-128x128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4563" y="3214688"/>
            <a:ext cx="7905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40" name="Bild 24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47800" y="36576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Grafik 16" descr="finetune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88092" y="2644815"/>
            <a:ext cx="2151198" cy="15683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5.55556E-6 C 0.00382 -0.00926 0.00781 -0.01829 0.01771 -0.01389 C 0.0276 -0.0095 0.04028 0.01874 0.05938 0.02638 C 0.07847 0.03402 0.11024 0.04212 0.13229 0.03194 C 0.15434 0.02175 0.15556 -0.04931 0.19167 -0.03473 C 0.22778 -0.02014 0.30747 0.09166 0.34896 0.11944 C 0.39045 0.14722 0.40208 0.12708 0.44063 0.13194 C 0.47917 0.1368 0.54809 0.15023 0.58021 0.14861 C 0.61233 0.14699 0.62222 0.13402 0.63333 0.12222 C 0.64444 0.11041 0.64375 0.09143 0.64688 0.07777 C 0.65 0.06411 0.6559 0.04791 0.65208 0.04027 C 0.64826 0.03263 0.62865 0.03263 0.62396 0.03194 " pathEditMode="relative" ptsTypes="aaaaaaaaaaaA">
                                      <p:cBhvr>
                                        <p:cTn id="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>
          <a:xfrm>
            <a:off x="285750" y="2357438"/>
            <a:ext cx="2571750" cy="37861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78854" name="Titel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de-DE" smtClean="0"/>
              <a:t>Auswahl der Lieder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fld id="{1CB819A9-A6F2-4E8E-ADB2-7D6FD42AEB17}" type="slidenum">
              <a:rPr lang="de-DE" smtClean="0"/>
              <a:pPr>
                <a:defRPr/>
              </a:pPr>
              <a:t>53</a:t>
            </a:fld>
            <a:endParaRPr lang="de-DE" dirty="0"/>
          </a:p>
        </p:txBody>
      </p:sp>
      <p:sp>
        <p:nvSpPr>
          <p:cNvPr id="6" name="Wolke 5"/>
          <p:cNvSpPr/>
          <p:nvPr/>
        </p:nvSpPr>
        <p:spPr>
          <a:xfrm>
            <a:off x="3071813" y="2357438"/>
            <a:ext cx="3929062" cy="321468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Internet</a:t>
            </a:r>
          </a:p>
        </p:txBody>
      </p:sp>
      <p:graphicFrame>
        <p:nvGraphicFramePr>
          <p:cNvPr id="78850" name="Object 10"/>
          <p:cNvGraphicFramePr>
            <a:graphicFrameLocks noChangeAspect="1"/>
          </p:cNvGraphicFramePr>
          <p:nvPr/>
        </p:nvGraphicFramePr>
        <p:xfrm>
          <a:off x="857250" y="4214813"/>
          <a:ext cx="1357313" cy="2112962"/>
        </p:xfrm>
        <a:graphic>
          <a:graphicData uri="http://schemas.openxmlformats.org/presentationml/2006/ole">
            <p:oleObj spid="_x0000_s78850" name="Visio" r:id="rId3" imgW="1493926" imgH="2325908" progId="Visio.Drawing.11">
              <p:embed/>
            </p:oleObj>
          </a:graphicData>
        </a:graphic>
      </p:graphicFrame>
      <p:graphicFrame>
        <p:nvGraphicFramePr>
          <p:cNvPr id="78851" name="Object 11"/>
          <p:cNvGraphicFramePr>
            <a:graphicFrameLocks noChangeAspect="1"/>
          </p:cNvGraphicFramePr>
          <p:nvPr/>
        </p:nvGraphicFramePr>
        <p:xfrm>
          <a:off x="7164388" y="2781300"/>
          <a:ext cx="1462087" cy="1727200"/>
        </p:xfrm>
        <a:graphic>
          <a:graphicData uri="http://schemas.openxmlformats.org/presentationml/2006/ole">
            <p:oleObj spid="_x0000_s78851" name="Visio" r:id="rId4" imgW="1461740" imgH="1727037" progId="Visio.Drawing.11">
              <p:embed/>
            </p:oleObj>
          </a:graphicData>
        </a:graphic>
      </p:graphicFrame>
      <p:sp>
        <p:nvSpPr>
          <p:cNvPr id="18" name="Gleichschenkliges Dreieck 17"/>
          <p:cNvSpPr/>
          <p:nvPr/>
        </p:nvSpPr>
        <p:spPr>
          <a:xfrm>
            <a:off x="285750" y="1643063"/>
            <a:ext cx="2571750" cy="71437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78858" name="Textfeld 18"/>
          <p:cNvSpPr txBox="1">
            <a:spLocks noChangeArrowheads="1"/>
          </p:cNvSpPr>
          <p:nvPr/>
        </p:nvSpPr>
        <p:spPr bwMode="auto">
          <a:xfrm>
            <a:off x="857250" y="1928813"/>
            <a:ext cx="1501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Unternehmen</a:t>
            </a:r>
          </a:p>
        </p:txBody>
      </p:sp>
      <p:sp>
        <p:nvSpPr>
          <p:cNvPr id="20" name="Freihandform 19"/>
          <p:cNvSpPr/>
          <p:nvPr/>
        </p:nvSpPr>
        <p:spPr>
          <a:xfrm>
            <a:off x="2151063" y="3365500"/>
            <a:ext cx="695325" cy="1901825"/>
          </a:xfrm>
          <a:custGeom>
            <a:avLst/>
            <a:gdLst>
              <a:gd name="connsiteX0" fmla="*/ 96838 w 695326"/>
              <a:gd name="connsiteY0" fmla="*/ 177800 h 1901825"/>
              <a:gd name="connsiteX1" fmla="*/ 630238 w 695326"/>
              <a:gd name="connsiteY1" fmla="*/ 177800 h 1901825"/>
              <a:gd name="connsiteX2" fmla="*/ 487363 w 695326"/>
              <a:gd name="connsiteY2" fmla="*/ 1244600 h 1901825"/>
              <a:gd name="connsiteX3" fmla="*/ 20638 w 695326"/>
              <a:gd name="connsiteY3" fmla="*/ 1901825 h 190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6" h="1901825">
                <a:moveTo>
                  <a:pt x="96838" y="177800"/>
                </a:moveTo>
                <a:cubicBezTo>
                  <a:pt x="330994" y="88900"/>
                  <a:pt x="565151" y="0"/>
                  <a:pt x="630238" y="177800"/>
                </a:cubicBezTo>
                <a:cubicBezTo>
                  <a:pt x="695326" y="355600"/>
                  <a:pt x="588963" y="957263"/>
                  <a:pt x="487363" y="1244600"/>
                </a:cubicBezTo>
                <a:cubicBezTo>
                  <a:pt x="385763" y="1531937"/>
                  <a:pt x="0" y="1793875"/>
                  <a:pt x="20638" y="1901825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21" name="Freihandform 20"/>
          <p:cNvSpPr/>
          <p:nvPr/>
        </p:nvSpPr>
        <p:spPr>
          <a:xfrm>
            <a:off x="2247900" y="3035300"/>
            <a:ext cx="1133475" cy="422275"/>
          </a:xfrm>
          <a:custGeom>
            <a:avLst/>
            <a:gdLst>
              <a:gd name="connsiteX0" fmla="*/ 0 w 1133475"/>
              <a:gd name="connsiteY0" fmla="*/ 422275 h 422275"/>
              <a:gd name="connsiteX1" fmla="*/ 438150 w 1133475"/>
              <a:gd name="connsiteY1" fmla="*/ 3175 h 422275"/>
              <a:gd name="connsiteX2" fmla="*/ 1133475 w 1133475"/>
              <a:gd name="connsiteY2" fmla="*/ 40322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3475" h="422275">
                <a:moveTo>
                  <a:pt x="0" y="422275"/>
                </a:moveTo>
                <a:cubicBezTo>
                  <a:pt x="124619" y="214312"/>
                  <a:pt x="249238" y="6350"/>
                  <a:pt x="438150" y="3175"/>
                </a:cubicBezTo>
                <a:cubicBezTo>
                  <a:pt x="627062" y="0"/>
                  <a:pt x="880268" y="201612"/>
                  <a:pt x="1133475" y="403225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22" name="Freihandform 21"/>
          <p:cNvSpPr/>
          <p:nvPr/>
        </p:nvSpPr>
        <p:spPr>
          <a:xfrm>
            <a:off x="6953250" y="3511550"/>
            <a:ext cx="1939925" cy="860425"/>
          </a:xfrm>
          <a:custGeom>
            <a:avLst/>
            <a:gdLst>
              <a:gd name="connsiteX0" fmla="*/ 1647825 w 1939925"/>
              <a:gd name="connsiteY0" fmla="*/ 3175 h 860425"/>
              <a:gd name="connsiteX1" fmla="*/ 1924050 w 1939925"/>
              <a:gd name="connsiteY1" fmla="*/ 127000 h 860425"/>
              <a:gd name="connsiteX2" fmla="*/ 1552575 w 1939925"/>
              <a:gd name="connsiteY2" fmla="*/ 765175 h 860425"/>
              <a:gd name="connsiteX3" fmla="*/ 0 w 1939925"/>
              <a:gd name="connsiteY3" fmla="*/ 698500 h 86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9925" h="860425">
                <a:moveTo>
                  <a:pt x="1647825" y="3175"/>
                </a:moveTo>
                <a:cubicBezTo>
                  <a:pt x="1793875" y="1587"/>
                  <a:pt x="1939925" y="0"/>
                  <a:pt x="1924050" y="127000"/>
                </a:cubicBezTo>
                <a:cubicBezTo>
                  <a:pt x="1908175" y="254000"/>
                  <a:pt x="1873250" y="669925"/>
                  <a:pt x="1552575" y="765175"/>
                </a:cubicBezTo>
                <a:cubicBezTo>
                  <a:pt x="1231900" y="860425"/>
                  <a:pt x="615950" y="779462"/>
                  <a:pt x="0" y="698500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78862" name="Textfeld 22"/>
          <p:cNvSpPr txBox="1">
            <a:spLocks noChangeArrowheads="1"/>
          </p:cNvSpPr>
          <p:nvPr/>
        </p:nvSpPr>
        <p:spPr bwMode="auto">
          <a:xfrm>
            <a:off x="7643813" y="2428875"/>
            <a:ext cx="7826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Kunde</a:t>
            </a:r>
          </a:p>
        </p:txBody>
      </p:sp>
      <p:graphicFrame>
        <p:nvGraphicFramePr>
          <p:cNvPr id="78852" name="Object 14"/>
          <p:cNvGraphicFramePr>
            <a:graphicFrameLocks noChangeAspect="1"/>
          </p:cNvGraphicFramePr>
          <p:nvPr/>
        </p:nvGraphicFramePr>
        <p:xfrm>
          <a:off x="857250" y="2428875"/>
          <a:ext cx="1428750" cy="2265363"/>
        </p:xfrm>
        <a:graphic>
          <a:graphicData uri="http://schemas.openxmlformats.org/presentationml/2006/ole">
            <p:oleObj spid="_x0000_s78852" name="Visio" r:id="rId5" imgW="1278047" imgH="2025823" progId="Visio.Drawing.11">
              <p:embed/>
            </p:oleObj>
          </a:graphicData>
        </a:graphic>
      </p:graphicFrame>
      <p:sp>
        <p:nvSpPr>
          <p:cNvPr id="25" name="Abgerundetes Rechteck 24"/>
          <p:cNvSpPr/>
          <p:nvPr/>
        </p:nvSpPr>
        <p:spPr>
          <a:xfrm>
            <a:off x="6929438" y="4357688"/>
            <a:ext cx="2000250" cy="8572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600" dirty="0"/>
              <a:t>Anfrage:</a:t>
            </a:r>
          </a:p>
          <a:p>
            <a:pPr algn="ctr">
              <a:defRPr/>
            </a:pPr>
            <a:r>
              <a:rPr lang="de-DE" sz="1600" dirty="0"/>
              <a:t>Lied in Warenkorb legen</a:t>
            </a:r>
            <a:endParaRPr lang="de-DE" dirty="0"/>
          </a:p>
        </p:txBody>
      </p:sp>
      <p:pic>
        <p:nvPicPr>
          <p:cNvPr id="78864" name="Bild 1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7800" y="36576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Grafik 25" descr="Inbox-128x128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72375" y="4429125"/>
            <a:ext cx="7905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C 0.00382 -0.01458 0.00764 -0.02917 -0.00104 -0.03611 C -0.00972 -0.04305 -0.03576 -0.03889 -0.05208 -0.04167 C -0.0684 -0.04444 -0.06996 -0.04352 -0.09896 -0.05278 C -0.12795 -0.06204 -0.17517 -0.09005 -0.22604 -0.09722 C -0.27691 -0.1044 -0.36163 -0.08588 -0.40416 -0.09583 C -0.4467 -0.10579 -0.45712 -0.13657 -0.48125 -0.15694 C -0.50538 -0.17731 -0.53038 -0.21342 -0.54896 -0.21805 C -0.56753 -0.22268 -0.58333 -0.19537 -0.59271 -0.18472 C -0.60208 -0.17407 -0.60364 -0.16412 -0.60521 -0.15417 " pathEditMode="relative" ptsTypes="aaaaaaaaaA">
                                      <p:cBhvr>
                                        <p:cTn id="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>
          <a:xfrm>
            <a:off x="285750" y="2357438"/>
            <a:ext cx="2571750" cy="37861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79878" name="Titel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de-DE" smtClean="0"/>
              <a:t>Auswahl der Lieder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fld id="{32D96413-BB13-4E92-83A7-29BD52A2A9FA}" type="slidenum">
              <a:rPr lang="de-DE" smtClean="0"/>
              <a:pPr>
                <a:defRPr/>
              </a:pPr>
              <a:t>54</a:t>
            </a:fld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6" name="Wolke 5"/>
          <p:cNvSpPr/>
          <p:nvPr/>
        </p:nvSpPr>
        <p:spPr>
          <a:xfrm>
            <a:off x="3071813" y="2357438"/>
            <a:ext cx="3929062" cy="321468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Internet</a:t>
            </a:r>
          </a:p>
        </p:txBody>
      </p:sp>
      <p:graphicFrame>
        <p:nvGraphicFramePr>
          <p:cNvPr id="79874" name="Object 10"/>
          <p:cNvGraphicFramePr>
            <a:graphicFrameLocks noChangeAspect="1"/>
          </p:cNvGraphicFramePr>
          <p:nvPr/>
        </p:nvGraphicFramePr>
        <p:xfrm>
          <a:off x="857250" y="4214813"/>
          <a:ext cx="1357313" cy="2112962"/>
        </p:xfrm>
        <a:graphic>
          <a:graphicData uri="http://schemas.openxmlformats.org/presentationml/2006/ole">
            <p:oleObj spid="_x0000_s79874" name="Visio" r:id="rId3" imgW="1493926" imgH="2325908" progId="Visio.Drawing.11">
              <p:embed/>
            </p:oleObj>
          </a:graphicData>
        </a:graphic>
      </p:graphicFrame>
      <p:graphicFrame>
        <p:nvGraphicFramePr>
          <p:cNvPr id="79875" name="Object 11"/>
          <p:cNvGraphicFramePr>
            <a:graphicFrameLocks noChangeAspect="1"/>
          </p:cNvGraphicFramePr>
          <p:nvPr/>
        </p:nvGraphicFramePr>
        <p:xfrm>
          <a:off x="7164388" y="2781300"/>
          <a:ext cx="1462087" cy="1727200"/>
        </p:xfrm>
        <a:graphic>
          <a:graphicData uri="http://schemas.openxmlformats.org/presentationml/2006/ole">
            <p:oleObj spid="_x0000_s79875" name="Visio" r:id="rId4" imgW="1461740" imgH="1727037" progId="Visio.Drawing.11">
              <p:embed/>
            </p:oleObj>
          </a:graphicData>
        </a:graphic>
      </p:graphicFrame>
      <p:sp>
        <p:nvSpPr>
          <p:cNvPr id="18" name="Gleichschenkliges Dreieck 17"/>
          <p:cNvSpPr/>
          <p:nvPr/>
        </p:nvSpPr>
        <p:spPr>
          <a:xfrm>
            <a:off x="285750" y="1643063"/>
            <a:ext cx="2571750" cy="71437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79882" name="Textfeld 18"/>
          <p:cNvSpPr txBox="1">
            <a:spLocks noChangeArrowheads="1"/>
          </p:cNvSpPr>
          <p:nvPr/>
        </p:nvSpPr>
        <p:spPr bwMode="auto">
          <a:xfrm>
            <a:off x="857250" y="1928813"/>
            <a:ext cx="1501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Unternehmen</a:t>
            </a:r>
          </a:p>
        </p:txBody>
      </p:sp>
      <p:sp>
        <p:nvSpPr>
          <p:cNvPr id="20" name="Freihandform 19"/>
          <p:cNvSpPr/>
          <p:nvPr/>
        </p:nvSpPr>
        <p:spPr>
          <a:xfrm>
            <a:off x="2151063" y="3365500"/>
            <a:ext cx="695325" cy="1901825"/>
          </a:xfrm>
          <a:custGeom>
            <a:avLst/>
            <a:gdLst>
              <a:gd name="connsiteX0" fmla="*/ 96838 w 695326"/>
              <a:gd name="connsiteY0" fmla="*/ 177800 h 1901825"/>
              <a:gd name="connsiteX1" fmla="*/ 630238 w 695326"/>
              <a:gd name="connsiteY1" fmla="*/ 177800 h 1901825"/>
              <a:gd name="connsiteX2" fmla="*/ 487363 w 695326"/>
              <a:gd name="connsiteY2" fmla="*/ 1244600 h 1901825"/>
              <a:gd name="connsiteX3" fmla="*/ 20638 w 695326"/>
              <a:gd name="connsiteY3" fmla="*/ 1901825 h 190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6" h="1901825">
                <a:moveTo>
                  <a:pt x="96838" y="177800"/>
                </a:moveTo>
                <a:cubicBezTo>
                  <a:pt x="330994" y="88900"/>
                  <a:pt x="565151" y="0"/>
                  <a:pt x="630238" y="177800"/>
                </a:cubicBezTo>
                <a:cubicBezTo>
                  <a:pt x="695326" y="355600"/>
                  <a:pt x="588963" y="957263"/>
                  <a:pt x="487363" y="1244600"/>
                </a:cubicBezTo>
                <a:cubicBezTo>
                  <a:pt x="385763" y="1531937"/>
                  <a:pt x="0" y="1793875"/>
                  <a:pt x="20638" y="1901825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21" name="Freihandform 20"/>
          <p:cNvSpPr/>
          <p:nvPr/>
        </p:nvSpPr>
        <p:spPr>
          <a:xfrm>
            <a:off x="2247900" y="3035300"/>
            <a:ext cx="1133475" cy="422275"/>
          </a:xfrm>
          <a:custGeom>
            <a:avLst/>
            <a:gdLst>
              <a:gd name="connsiteX0" fmla="*/ 0 w 1133475"/>
              <a:gd name="connsiteY0" fmla="*/ 422275 h 422275"/>
              <a:gd name="connsiteX1" fmla="*/ 438150 w 1133475"/>
              <a:gd name="connsiteY1" fmla="*/ 3175 h 422275"/>
              <a:gd name="connsiteX2" fmla="*/ 1133475 w 1133475"/>
              <a:gd name="connsiteY2" fmla="*/ 40322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3475" h="422275">
                <a:moveTo>
                  <a:pt x="0" y="422275"/>
                </a:moveTo>
                <a:cubicBezTo>
                  <a:pt x="124619" y="214312"/>
                  <a:pt x="249238" y="6350"/>
                  <a:pt x="438150" y="3175"/>
                </a:cubicBezTo>
                <a:cubicBezTo>
                  <a:pt x="627062" y="0"/>
                  <a:pt x="880268" y="201612"/>
                  <a:pt x="1133475" y="403225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22" name="Freihandform 21"/>
          <p:cNvSpPr/>
          <p:nvPr/>
        </p:nvSpPr>
        <p:spPr>
          <a:xfrm>
            <a:off x="6953250" y="3511550"/>
            <a:ext cx="1939925" cy="860425"/>
          </a:xfrm>
          <a:custGeom>
            <a:avLst/>
            <a:gdLst>
              <a:gd name="connsiteX0" fmla="*/ 1647825 w 1939925"/>
              <a:gd name="connsiteY0" fmla="*/ 3175 h 860425"/>
              <a:gd name="connsiteX1" fmla="*/ 1924050 w 1939925"/>
              <a:gd name="connsiteY1" fmla="*/ 127000 h 860425"/>
              <a:gd name="connsiteX2" fmla="*/ 1552575 w 1939925"/>
              <a:gd name="connsiteY2" fmla="*/ 765175 h 860425"/>
              <a:gd name="connsiteX3" fmla="*/ 0 w 1939925"/>
              <a:gd name="connsiteY3" fmla="*/ 698500 h 86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9925" h="860425">
                <a:moveTo>
                  <a:pt x="1647825" y="3175"/>
                </a:moveTo>
                <a:cubicBezTo>
                  <a:pt x="1793875" y="1587"/>
                  <a:pt x="1939925" y="0"/>
                  <a:pt x="1924050" y="127000"/>
                </a:cubicBezTo>
                <a:cubicBezTo>
                  <a:pt x="1908175" y="254000"/>
                  <a:pt x="1873250" y="669925"/>
                  <a:pt x="1552575" y="765175"/>
                </a:cubicBezTo>
                <a:cubicBezTo>
                  <a:pt x="1231900" y="860425"/>
                  <a:pt x="615950" y="779462"/>
                  <a:pt x="0" y="698500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79886" name="Textfeld 22"/>
          <p:cNvSpPr txBox="1">
            <a:spLocks noChangeArrowheads="1"/>
          </p:cNvSpPr>
          <p:nvPr/>
        </p:nvSpPr>
        <p:spPr bwMode="auto">
          <a:xfrm>
            <a:off x="7643813" y="2428875"/>
            <a:ext cx="7826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Kunde</a:t>
            </a:r>
          </a:p>
        </p:txBody>
      </p:sp>
      <p:graphicFrame>
        <p:nvGraphicFramePr>
          <p:cNvPr id="79876" name="Object 14"/>
          <p:cNvGraphicFramePr>
            <a:graphicFrameLocks noChangeAspect="1"/>
          </p:cNvGraphicFramePr>
          <p:nvPr/>
        </p:nvGraphicFramePr>
        <p:xfrm>
          <a:off x="857250" y="2428875"/>
          <a:ext cx="1428750" cy="2265363"/>
        </p:xfrm>
        <a:graphic>
          <a:graphicData uri="http://schemas.openxmlformats.org/presentationml/2006/ole">
            <p:oleObj spid="_x0000_s79876" name="Visio" r:id="rId5" imgW="1278047" imgH="2025823" progId="Visio.Drawing.11">
              <p:embed/>
            </p:oleObj>
          </a:graphicData>
        </a:graphic>
      </p:graphicFrame>
      <p:pic>
        <p:nvPicPr>
          <p:cNvPr id="24" name="Grafik 23" descr="Inbox-128x128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4563" y="3214688"/>
            <a:ext cx="7905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8" name="Bild 24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47800" y="36576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Grafik 16" descr="finetune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88092" y="2643182"/>
            <a:ext cx="2151198" cy="1571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5.55556E-6 C 0.00382 -0.00926 0.00781 -0.01829 0.01771 -0.01389 C 0.0276 -0.0095 0.04028 0.01874 0.05938 0.02638 C 0.07847 0.03402 0.11024 0.04212 0.13229 0.03194 C 0.15434 0.02175 0.15556 -0.04931 0.19167 -0.03473 C 0.22778 -0.02014 0.30747 0.09166 0.34896 0.11944 C 0.39045 0.14722 0.40208 0.12708 0.44063 0.13194 C 0.47917 0.1368 0.54809 0.15023 0.58021 0.14861 C 0.61233 0.14699 0.62222 0.13402 0.63333 0.12222 C 0.64444 0.11041 0.64375 0.09143 0.64688 0.07777 C 0.65 0.06411 0.6559 0.04791 0.65208 0.04027 C 0.64826 0.03263 0.62865 0.03263 0.62396 0.03194 " pathEditMode="relative" ptsTypes="aaaaaaaaaaaA">
                                      <p:cBhvr>
                                        <p:cTn id="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>
          <a:xfrm>
            <a:off x="285750" y="2357438"/>
            <a:ext cx="2571750" cy="37861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80902" name="Titel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de-DE" smtClean="0"/>
              <a:t>Bezahlung per Kreditkarte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fld id="{641D56EE-41D7-47D6-8B4C-42E50D406092}" type="slidenum">
              <a:rPr lang="de-DE" smtClean="0"/>
              <a:pPr>
                <a:defRPr/>
              </a:pPr>
              <a:t>55</a:t>
            </a:fld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6" name="Wolke 5"/>
          <p:cNvSpPr/>
          <p:nvPr/>
        </p:nvSpPr>
        <p:spPr>
          <a:xfrm>
            <a:off x="3071813" y="2357438"/>
            <a:ext cx="3929062" cy="321468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Internet</a:t>
            </a:r>
          </a:p>
        </p:txBody>
      </p:sp>
      <p:graphicFrame>
        <p:nvGraphicFramePr>
          <p:cNvPr id="80898" name="Object 10"/>
          <p:cNvGraphicFramePr>
            <a:graphicFrameLocks noChangeAspect="1"/>
          </p:cNvGraphicFramePr>
          <p:nvPr/>
        </p:nvGraphicFramePr>
        <p:xfrm>
          <a:off x="857250" y="4214813"/>
          <a:ext cx="1357313" cy="2112962"/>
        </p:xfrm>
        <a:graphic>
          <a:graphicData uri="http://schemas.openxmlformats.org/presentationml/2006/ole">
            <p:oleObj spid="_x0000_s80898" name="Visio" r:id="rId3" imgW="1493926" imgH="2325908" progId="Visio.Drawing.11">
              <p:embed/>
            </p:oleObj>
          </a:graphicData>
        </a:graphic>
      </p:graphicFrame>
      <p:graphicFrame>
        <p:nvGraphicFramePr>
          <p:cNvPr id="80899" name="Object 11"/>
          <p:cNvGraphicFramePr>
            <a:graphicFrameLocks noChangeAspect="1"/>
          </p:cNvGraphicFramePr>
          <p:nvPr/>
        </p:nvGraphicFramePr>
        <p:xfrm>
          <a:off x="7164388" y="2781300"/>
          <a:ext cx="1462087" cy="1727200"/>
        </p:xfrm>
        <a:graphic>
          <a:graphicData uri="http://schemas.openxmlformats.org/presentationml/2006/ole">
            <p:oleObj spid="_x0000_s80899" name="Visio" r:id="rId4" imgW="1461740" imgH="1727037" progId="Visio.Drawing.11">
              <p:embed/>
            </p:oleObj>
          </a:graphicData>
        </a:graphic>
      </p:graphicFrame>
      <p:sp>
        <p:nvSpPr>
          <p:cNvPr id="18" name="Gleichschenkliges Dreieck 17"/>
          <p:cNvSpPr/>
          <p:nvPr/>
        </p:nvSpPr>
        <p:spPr>
          <a:xfrm>
            <a:off x="285750" y="1643063"/>
            <a:ext cx="2571750" cy="71437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80906" name="Textfeld 18"/>
          <p:cNvSpPr txBox="1">
            <a:spLocks noChangeArrowheads="1"/>
          </p:cNvSpPr>
          <p:nvPr/>
        </p:nvSpPr>
        <p:spPr bwMode="auto">
          <a:xfrm>
            <a:off x="857250" y="1928813"/>
            <a:ext cx="1501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Unternehmen</a:t>
            </a:r>
          </a:p>
        </p:txBody>
      </p:sp>
      <p:sp>
        <p:nvSpPr>
          <p:cNvPr id="20" name="Freihandform 19"/>
          <p:cNvSpPr/>
          <p:nvPr/>
        </p:nvSpPr>
        <p:spPr>
          <a:xfrm>
            <a:off x="2151063" y="3365500"/>
            <a:ext cx="695325" cy="1901825"/>
          </a:xfrm>
          <a:custGeom>
            <a:avLst/>
            <a:gdLst>
              <a:gd name="connsiteX0" fmla="*/ 96838 w 695326"/>
              <a:gd name="connsiteY0" fmla="*/ 177800 h 1901825"/>
              <a:gd name="connsiteX1" fmla="*/ 630238 w 695326"/>
              <a:gd name="connsiteY1" fmla="*/ 177800 h 1901825"/>
              <a:gd name="connsiteX2" fmla="*/ 487363 w 695326"/>
              <a:gd name="connsiteY2" fmla="*/ 1244600 h 1901825"/>
              <a:gd name="connsiteX3" fmla="*/ 20638 w 695326"/>
              <a:gd name="connsiteY3" fmla="*/ 1901825 h 190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6" h="1901825">
                <a:moveTo>
                  <a:pt x="96838" y="177800"/>
                </a:moveTo>
                <a:cubicBezTo>
                  <a:pt x="330994" y="88900"/>
                  <a:pt x="565151" y="0"/>
                  <a:pt x="630238" y="177800"/>
                </a:cubicBezTo>
                <a:cubicBezTo>
                  <a:pt x="695326" y="355600"/>
                  <a:pt x="588963" y="957263"/>
                  <a:pt x="487363" y="1244600"/>
                </a:cubicBezTo>
                <a:cubicBezTo>
                  <a:pt x="385763" y="1531937"/>
                  <a:pt x="0" y="1793875"/>
                  <a:pt x="20638" y="1901825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21" name="Freihandform 20"/>
          <p:cNvSpPr/>
          <p:nvPr/>
        </p:nvSpPr>
        <p:spPr>
          <a:xfrm>
            <a:off x="2247900" y="3035300"/>
            <a:ext cx="1133475" cy="422275"/>
          </a:xfrm>
          <a:custGeom>
            <a:avLst/>
            <a:gdLst>
              <a:gd name="connsiteX0" fmla="*/ 0 w 1133475"/>
              <a:gd name="connsiteY0" fmla="*/ 422275 h 422275"/>
              <a:gd name="connsiteX1" fmla="*/ 438150 w 1133475"/>
              <a:gd name="connsiteY1" fmla="*/ 3175 h 422275"/>
              <a:gd name="connsiteX2" fmla="*/ 1133475 w 1133475"/>
              <a:gd name="connsiteY2" fmla="*/ 40322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3475" h="422275">
                <a:moveTo>
                  <a:pt x="0" y="422275"/>
                </a:moveTo>
                <a:cubicBezTo>
                  <a:pt x="124619" y="214312"/>
                  <a:pt x="249238" y="6350"/>
                  <a:pt x="438150" y="3175"/>
                </a:cubicBezTo>
                <a:cubicBezTo>
                  <a:pt x="627062" y="0"/>
                  <a:pt x="880268" y="201612"/>
                  <a:pt x="1133475" y="403225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22" name="Freihandform 21"/>
          <p:cNvSpPr/>
          <p:nvPr/>
        </p:nvSpPr>
        <p:spPr>
          <a:xfrm>
            <a:off x="6953250" y="3511550"/>
            <a:ext cx="1939925" cy="860425"/>
          </a:xfrm>
          <a:custGeom>
            <a:avLst/>
            <a:gdLst>
              <a:gd name="connsiteX0" fmla="*/ 1647825 w 1939925"/>
              <a:gd name="connsiteY0" fmla="*/ 3175 h 860425"/>
              <a:gd name="connsiteX1" fmla="*/ 1924050 w 1939925"/>
              <a:gd name="connsiteY1" fmla="*/ 127000 h 860425"/>
              <a:gd name="connsiteX2" fmla="*/ 1552575 w 1939925"/>
              <a:gd name="connsiteY2" fmla="*/ 765175 h 860425"/>
              <a:gd name="connsiteX3" fmla="*/ 0 w 1939925"/>
              <a:gd name="connsiteY3" fmla="*/ 698500 h 86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9925" h="860425">
                <a:moveTo>
                  <a:pt x="1647825" y="3175"/>
                </a:moveTo>
                <a:cubicBezTo>
                  <a:pt x="1793875" y="1587"/>
                  <a:pt x="1939925" y="0"/>
                  <a:pt x="1924050" y="127000"/>
                </a:cubicBezTo>
                <a:cubicBezTo>
                  <a:pt x="1908175" y="254000"/>
                  <a:pt x="1873250" y="669925"/>
                  <a:pt x="1552575" y="765175"/>
                </a:cubicBezTo>
                <a:cubicBezTo>
                  <a:pt x="1231900" y="860425"/>
                  <a:pt x="615950" y="779462"/>
                  <a:pt x="0" y="698500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80910" name="Textfeld 22"/>
          <p:cNvSpPr txBox="1">
            <a:spLocks noChangeArrowheads="1"/>
          </p:cNvSpPr>
          <p:nvPr/>
        </p:nvSpPr>
        <p:spPr bwMode="auto">
          <a:xfrm>
            <a:off x="7643813" y="2428875"/>
            <a:ext cx="7826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Kunde</a:t>
            </a:r>
          </a:p>
        </p:txBody>
      </p:sp>
      <p:graphicFrame>
        <p:nvGraphicFramePr>
          <p:cNvPr id="80900" name="Object 14"/>
          <p:cNvGraphicFramePr>
            <a:graphicFrameLocks noChangeAspect="1"/>
          </p:cNvGraphicFramePr>
          <p:nvPr/>
        </p:nvGraphicFramePr>
        <p:xfrm>
          <a:off x="857250" y="2428875"/>
          <a:ext cx="1428750" cy="2265363"/>
        </p:xfrm>
        <a:graphic>
          <a:graphicData uri="http://schemas.openxmlformats.org/presentationml/2006/ole">
            <p:oleObj spid="_x0000_s80900" name="Visio" r:id="rId5" imgW="1278047" imgH="2025823" progId="Visio.Drawing.11">
              <p:embed/>
            </p:oleObj>
          </a:graphicData>
        </a:graphic>
      </p:graphicFrame>
      <p:sp>
        <p:nvSpPr>
          <p:cNvPr id="25" name="Abgerundetes Rechteck 24"/>
          <p:cNvSpPr/>
          <p:nvPr/>
        </p:nvSpPr>
        <p:spPr>
          <a:xfrm>
            <a:off x="6929438" y="4357688"/>
            <a:ext cx="2000250" cy="8572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800" dirty="0"/>
              <a:t>Kreditkartendaten</a:t>
            </a:r>
            <a:endParaRPr lang="de-DE" dirty="0"/>
          </a:p>
        </p:txBody>
      </p:sp>
      <p:pic>
        <p:nvPicPr>
          <p:cNvPr id="80912" name="Bild 2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7800" y="36576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Abgerundetes Rechteck 26"/>
          <p:cNvSpPr/>
          <p:nvPr/>
        </p:nvSpPr>
        <p:spPr>
          <a:xfrm>
            <a:off x="1571625" y="3071813"/>
            <a:ext cx="2000250" cy="8572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Weiterleitung</a:t>
            </a:r>
          </a:p>
          <a:p>
            <a:pPr algn="ctr">
              <a:defRPr/>
            </a:pPr>
            <a:r>
              <a:rPr lang="de-DE" dirty="0"/>
              <a:t>Verifizierung</a:t>
            </a:r>
          </a:p>
        </p:txBody>
      </p:sp>
      <p:pic>
        <p:nvPicPr>
          <p:cNvPr id="26" name="Grafik 25" descr="Inbox-128x128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72375" y="4429125"/>
            <a:ext cx="7905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C 0.00382 -0.01458 0.00764 -0.02917 -0.00104 -0.03611 C -0.00972 -0.04305 -0.03576 -0.03889 -0.05208 -0.04167 C -0.0684 -0.04444 -0.06996 -0.04352 -0.09896 -0.05278 C -0.12795 -0.06204 -0.17517 -0.09005 -0.22604 -0.09722 C -0.27691 -0.1044 -0.36163 -0.08588 -0.40416 -0.09583 C -0.4467 -0.10579 -0.45712 -0.13657 -0.48125 -0.15694 C -0.50538 -0.17731 -0.53038 -0.21342 -0.54896 -0.21805 C -0.56753 -0.22268 -0.58333 -0.19537 -0.59271 -0.18472 C -0.60208 -0.17407 -0.60364 -0.16412 -0.60521 -0.15417 " pathEditMode="relative" ptsTypes="aaaaaaaaaA">
                                      <p:cBhvr>
                                        <p:cTn id="1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>
          <a:xfrm>
            <a:off x="285750" y="2357438"/>
            <a:ext cx="2571750" cy="37861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81926" name="Titel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de-DE" smtClean="0"/>
              <a:t>Bereitstellung der Lieder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fld id="{A189270D-1E20-45F1-B4B4-A5A8B00846E9}" type="slidenum">
              <a:rPr lang="de-DE" smtClean="0"/>
              <a:pPr>
                <a:defRPr/>
              </a:pPr>
              <a:t>56</a:t>
            </a:fld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6" name="Wolke 5"/>
          <p:cNvSpPr/>
          <p:nvPr/>
        </p:nvSpPr>
        <p:spPr>
          <a:xfrm>
            <a:off x="3071813" y="2357438"/>
            <a:ext cx="3929062" cy="321468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Internet</a:t>
            </a:r>
          </a:p>
        </p:txBody>
      </p:sp>
      <p:graphicFrame>
        <p:nvGraphicFramePr>
          <p:cNvPr id="81922" name="Object 10"/>
          <p:cNvGraphicFramePr>
            <a:graphicFrameLocks noChangeAspect="1"/>
          </p:cNvGraphicFramePr>
          <p:nvPr/>
        </p:nvGraphicFramePr>
        <p:xfrm>
          <a:off x="857250" y="4214813"/>
          <a:ext cx="1357313" cy="2112962"/>
        </p:xfrm>
        <a:graphic>
          <a:graphicData uri="http://schemas.openxmlformats.org/presentationml/2006/ole">
            <p:oleObj spid="_x0000_s81922" name="Visio" r:id="rId3" imgW="1493926" imgH="2325908" progId="Visio.Drawing.11">
              <p:embed/>
            </p:oleObj>
          </a:graphicData>
        </a:graphic>
      </p:graphicFrame>
      <p:graphicFrame>
        <p:nvGraphicFramePr>
          <p:cNvPr id="81923" name="Object 11"/>
          <p:cNvGraphicFramePr>
            <a:graphicFrameLocks noChangeAspect="1"/>
          </p:cNvGraphicFramePr>
          <p:nvPr/>
        </p:nvGraphicFramePr>
        <p:xfrm>
          <a:off x="7164388" y="2781300"/>
          <a:ext cx="1462087" cy="1727200"/>
        </p:xfrm>
        <a:graphic>
          <a:graphicData uri="http://schemas.openxmlformats.org/presentationml/2006/ole">
            <p:oleObj spid="_x0000_s81923" name="Visio" r:id="rId4" imgW="1461740" imgH="1727037" progId="Visio.Drawing.11">
              <p:embed/>
            </p:oleObj>
          </a:graphicData>
        </a:graphic>
      </p:graphicFrame>
      <p:sp>
        <p:nvSpPr>
          <p:cNvPr id="18" name="Gleichschenkliges Dreieck 17"/>
          <p:cNvSpPr/>
          <p:nvPr/>
        </p:nvSpPr>
        <p:spPr>
          <a:xfrm>
            <a:off x="285750" y="1643063"/>
            <a:ext cx="2571750" cy="71437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81930" name="Textfeld 18"/>
          <p:cNvSpPr txBox="1">
            <a:spLocks noChangeArrowheads="1"/>
          </p:cNvSpPr>
          <p:nvPr/>
        </p:nvSpPr>
        <p:spPr bwMode="auto">
          <a:xfrm>
            <a:off x="857250" y="1928813"/>
            <a:ext cx="1501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Unternehmen</a:t>
            </a:r>
          </a:p>
        </p:txBody>
      </p:sp>
      <p:sp>
        <p:nvSpPr>
          <p:cNvPr id="20" name="Freihandform 19"/>
          <p:cNvSpPr/>
          <p:nvPr/>
        </p:nvSpPr>
        <p:spPr>
          <a:xfrm>
            <a:off x="2151063" y="3365500"/>
            <a:ext cx="695325" cy="1901825"/>
          </a:xfrm>
          <a:custGeom>
            <a:avLst/>
            <a:gdLst>
              <a:gd name="connsiteX0" fmla="*/ 96838 w 695326"/>
              <a:gd name="connsiteY0" fmla="*/ 177800 h 1901825"/>
              <a:gd name="connsiteX1" fmla="*/ 630238 w 695326"/>
              <a:gd name="connsiteY1" fmla="*/ 177800 h 1901825"/>
              <a:gd name="connsiteX2" fmla="*/ 487363 w 695326"/>
              <a:gd name="connsiteY2" fmla="*/ 1244600 h 1901825"/>
              <a:gd name="connsiteX3" fmla="*/ 20638 w 695326"/>
              <a:gd name="connsiteY3" fmla="*/ 1901825 h 190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6" h="1901825">
                <a:moveTo>
                  <a:pt x="96838" y="177800"/>
                </a:moveTo>
                <a:cubicBezTo>
                  <a:pt x="330994" y="88900"/>
                  <a:pt x="565151" y="0"/>
                  <a:pt x="630238" y="177800"/>
                </a:cubicBezTo>
                <a:cubicBezTo>
                  <a:pt x="695326" y="355600"/>
                  <a:pt x="588963" y="957263"/>
                  <a:pt x="487363" y="1244600"/>
                </a:cubicBezTo>
                <a:cubicBezTo>
                  <a:pt x="385763" y="1531937"/>
                  <a:pt x="0" y="1793875"/>
                  <a:pt x="20638" y="1901825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21" name="Freihandform 20"/>
          <p:cNvSpPr/>
          <p:nvPr/>
        </p:nvSpPr>
        <p:spPr>
          <a:xfrm>
            <a:off x="2247900" y="3035300"/>
            <a:ext cx="1133475" cy="422275"/>
          </a:xfrm>
          <a:custGeom>
            <a:avLst/>
            <a:gdLst>
              <a:gd name="connsiteX0" fmla="*/ 0 w 1133475"/>
              <a:gd name="connsiteY0" fmla="*/ 422275 h 422275"/>
              <a:gd name="connsiteX1" fmla="*/ 438150 w 1133475"/>
              <a:gd name="connsiteY1" fmla="*/ 3175 h 422275"/>
              <a:gd name="connsiteX2" fmla="*/ 1133475 w 1133475"/>
              <a:gd name="connsiteY2" fmla="*/ 40322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3475" h="422275">
                <a:moveTo>
                  <a:pt x="0" y="422275"/>
                </a:moveTo>
                <a:cubicBezTo>
                  <a:pt x="124619" y="214312"/>
                  <a:pt x="249238" y="6350"/>
                  <a:pt x="438150" y="3175"/>
                </a:cubicBezTo>
                <a:cubicBezTo>
                  <a:pt x="627062" y="0"/>
                  <a:pt x="880268" y="201612"/>
                  <a:pt x="1133475" y="403225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22" name="Freihandform 21"/>
          <p:cNvSpPr/>
          <p:nvPr/>
        </p:nvSpPr>
        <p:spPr>
          <a:xfrm>
            <a:off x="6953250" y="3511550"/>
            <a:ext cx="1939925" cy="860425"/>
          </a:xfrm>
          <a:custGeom>
            <a:avLst/>
            <a:gdLst>
              <a:gd name="connsiteX0" fmla="*/ 1647825 w 1939925"/>
              <a:gd name="connsiteY0" fmla="*/ 3175 h 860425"/>
              <a:gd name="connsiteX1" fmla="*/ 1924050 w 1939925"/>
              <a:gd name="connsiteY1" fmla="*/ 127000 h 860425"/>
              <a:gd name="connsiteX2" fmla="*/ 1552575 w 1939925"/>
              <a:gd name="connsiteY2" fmla="*/ 765175 h 860425"/>
              <a:gd name="connsiteX3" fmla="*/ 0 w 1939925"/>
              <a:gd name="connsiteY3" fmla="*/ 698500 h 86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9925" h="860425">
                <a:moveTo>
                  <a:pt x="1647825" y="3175"/>
                </a:moveTo>
                <a:cubicBezTo>
                  <a:pt x="1793875" y="1587"/>
                  <a:pt x="1939925" y="0"/>
                  <a:pt x="1924050" y="127000"/>
                </a:cubicBezTo>
                <a:cubicBezTo>
                  <a:pt x="1908175" y="254000"/>
                  <a:pt x="1873250" y="669925"/>
                  <a:pt x="1552575" y="765175"/>
                </a:cubicBezTo>
                <a:cubicBezTo>
                  <a:pt x="1231900" y="860425"/>
                  <a:pt x="615950" y="779462"/>
                  <a:pt x="0" y="698500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81934" name="Textfeld 22"/>
          <p:cNvSpPr txBox="1">
            <a:spLocks noChangeArrowheads="1"/>
          </p:cNvSpPr>
          <p:nvPr/>
        </p:nvSpPr>
        <p:spPr bwMode="auto">
          <a:xfrm>
            <a:off x="7643813" y="2428875"/>
            <a:ext cx="7826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Kunde</a:t>
            </a:r>
          </a:p>
        </p:txBody>
      </p:sp>
      <p:graphicFrame>
        <p:nvGraphicFramePr>
          <p:cNvPr id="81924" name="Object 14"/>
          <p:cNvGraphicFramePr>
            <a:graphicFrameLocks noChangeAspect="1"/>
          </p:cNvGraphicFramePr>
          <p:nvPr/>
        </p:nvGraphicFramePr>
        <p:xfrm>
          <a:off x="857250" y="2428875"/>
          <a:ext cx="1428750" cy="2265363"/>
        </p:xfrm>
        <a:graphic>
          <a:graphicData uri="http://schemas.openxmlformats.org/presentationml/2006/ole">
            <p:oleObj spid="_x0000_s81924" name="Visio" r:id="rId5" imgW="1278047" imgH="2025823" progId="Visio.Drawing.11">
              <p:embed/>
            </p:oleObj>
          </a:graphicData>
        </a:graphic>
      </p:graphicFrame>
      <p:pic>
        <p:nvPicPr>
          <p:cNvPr id="24" name="Grafik 23" descr="Inbox-128x128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4563" y="3214688"/>
            <a:ext cx="7905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6" name="Bild 24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47800" y="36576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Grafik 16" descr="finetune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88092" y="2643182"/>
            <a:ext cx="2151198" cy="1571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5.55556E-6 C 0.00382 -0.00926 0.00781 -0.01829 0.01771 -0.01389 C 0.0276 -0.0095 0.04028 0.01874 0.05938 0.02638 C 0.07847 0.03402 0.11024 0.04212 0.13229 0.03194 C 0.15434 0.02175 0.15556 -0.04931 0.19167 -0.03473 C 0.22778 -0.02014 0.30747 0.09166 0.34896 0.11944 C 0.39045 0.14722 0.40208 0.12708 0.44063 0.13194 C 0.47917 0.1368 0.54809 0.15023 0.58021 0.14861 C 0.61233 0.14699 0.62222 0.13402 0.63333 0.12222 C 0.64444 0.11041 0.64375 0.09143 0.64688 0.07777 C 0.65 0.06411 0.6559 0.04791 0.65208 0.04027 C 0.64826 0.03263 0.62865 0.03263 0.62396 0.03194 " pathEditMode="relative" ptsTypes="aaaaaaaaaaaA">
                                      <p:cBhvr>
                                        <p:cTn id="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>
          <a:xfrm>
            <a:off x="285750" y="2357438"/>
            <a:ext cx="2571750" cy="37861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82950" name="Titel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de-DE" smtClean="0"/>
              <a:t>Downlaod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fld id="{EF670D39-CCEB-49C7-8FF2-9BE2016FD476}" type="slidenum">
              <a:rPr lang="de-DE" smtClean="0"/>
              <a:pPr>
                <a:defRPr/>
              </a:pPr>
              <a:t>57</a:t>
            </a:fld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6" name="Wolke 5"/>
          <p:cNvSpPr/>
          <p:nvPr/>
        </p:nvSpPr>
        <p:spPr>
          <a:xfrm>
            <a:off x="3071813" y="2357438"/>
            <a:ext cx="3929062" cy="321468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Internet</a:t>
            </a:r>
          </a:p>
        </p:txBody>
      </p:sp>
      <p:graphicFrame>
        <p:nvGraphicFramePr>
          <p:cNvPr id="82946" name="Object 10"/>
          <p:cNvGraphicFramePr>
            <a:graphicFrameLocks noChangeAspect="1"/>
          </p:cNvGraphicFramePr>
          <p:nvPr/>
        </p:nvGraphicFramePr>
        <p:xfrm>
          <a:off x="857250" y="4214813"/>
          <a:ext cx="1357313" cy="2112962"/>
        </p:xfrm>
        <a:graphic>
          <a:graphicData uri="http://schemas.openxmlformats.org/presentationml/2006/ole">
            <p:oleObj spid="_x0000_s82946" name="Visio" r:id="rId3" imgW="1493926" imgH="2325908" progId="Visio.Drawing.11">
              <p:embed/>
            </p:oleObj>
          </a:graphicData>
        </a:graphic>
      </p:graphicFrame>
      <p:graphicFrame>
        <p:nvGraphicFramePr>
          <p:cNvPr id="82947" name="Object 11"/>
          <p:cNvGraphicFramePr>
            <a:graphicFrameLocks noChangeAspect="1"/>
          </p:cNvGraphicFramePr>
          <p:nvPr/>
        </p:nvGraphicFramePr>
        <p:xfrm>
          <a:off x="7164388" y="2781300"/>
          <a:ext cx="1462087" cy="1727200"/>
        </p:xfrm>
        <a:graphic>
          <a:graphicData uri="http://schemas.openxmlformats.org/presentationml/2006/ole">
            <p:oleObj spid="_x0000_s82947" name="Visio" r:id="rId4" imgW="1461740" imgH="1727037" progId="Visio.Drawing.11">
              <p:embed/>
            </p:oleObj>
          </a:graphicData>
        </a:graphic>
      </p:graphicFrame>
      <p:sp>
        <p:nvSpPr>
          <p:cNvPr id="18" name="Gleichschenkliges Dreieck 17"/>
          <p:cNvSpPr/>
          <p:nvPr/>
        </p:nvSpPr>
        <p:spPr>
          <a:xfrm>
            <a:off x="285750" y="1643063"/>
            <a:ext cx="2571750" cy="71437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82954" name="Textfeld 18"/>
          <p:cNvSpPr txBox="1">
            <a:spLocks noChangeArrowheads="1"/>
          </p:cNvSpPr>
          <p:nvPr/>
        </p:nvSpPr>
        <p:spPr bwMode="auto">
          <a:xfrm>
            <a:off x="857250" y="1928813"/>
            <a:ext cx="1501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Unternehmen</a:t>
            </a:r>
          </a:p>
        </p:txBody>
      </p:sp>
      <p:sp>
        <p:nvSpPr>
          <p:cNvPr id="20" name="Freihandform 19"/>
          <p:cNvSpPr/>
          <p:nvPr/>
        </p:nvSpPr>
        <p:spPr>
          <a:xfrm>
            <a:off x="2151063" y="3365500"/>
            <a:ext cx="695325" cy="1901825"/>
          </a:xfrm>
          <a:custGeom>
            <a:avLst/>
            <a:gdLst>
              <a:gd name="connsiteX0" fmla="*/ 96838 w 695326"/>
              <a:gd name="connsiteY0" fmla="*/ 177800 h 1901825"/>
              <a:gd name="connsiteX1" fmla="*/ 630238 w 695326"/>
              <a:gd name="connsiteY1" fmla="*/ 177800 h 1901825"/>
              <a:gd name="connsiteX2" fmla="*/ 487363 w 695326"/>
              <a:gd name="connsiteY2" fmla="*/ 1244600 h 1901825"/>
              <a:gd name="connsiteX3" fmla="*/ 20638 w 695326"/>
              <a:gd name="connsiteY3" fmla="*/ 1901825 h 190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6" h="1901825">
                <a:moveTo>
                  <a:pt x="96838" y="177800"/>
                </a:moveTo>
                <a:cubicBezTo>
                  <a:pt x="330994" y="88900"/>
                  <a:pt x="565151" y="0"/>
                  <a:pt x="630238" y="177800"/>
                </a:cubicBezTo>
                <a:cubicBezTo>
                  <a:pt x="695326" y="355600"/>
                  <a:pt x="588963" y="957263"/>
                  <a:pt x="487363" y="1244600"/>
                </a:cubicBezTo>
                <a:cubicBezTo>
                  <a:pt x="385763" y="1531937"/>
                  <a:pt x="0" y="1793875"/>
                  <a:pt x="20638" y="1901825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21" name="Freihandform 20"/>
          <p:cNvSpPr/>
          <p:nvPr/>
        </p:nvSpPr>
        <p:spPr>
          <a:xfrm>
            <a:off x="2247900" y="3035300"/>
            <a:ext cx="1133475" cy="422275"/>
          </a:xfrm>
          <a:custGeom>
            <a:avLst/>
            <a:gdLst>
              <a:gd name="connsiteX0" fmla="*/ 0 w 1133475"/>
              <a:gd name="connsiteY0" fmla="*/ 422275 h 422275"/>
              <a:gd name="connsiteX1" fmla="*/ 438150 w 1133475"/>
              <a:gd name="connsiteY1" fmla="*/ 3175 h 422275"/>
              <a:gd name="connsiteX2" fmla="*/ 1133475 w 1133475"/>
              <a:gd name="connsiteY2" fmla="*/ 40322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3475" h="422275">
                <a:moveTo>
                  <a:pt x="0" y="422275"/>
                </a:moveTo>
                <a:cubicBezTo>
                  <a:pt x="124619" y="214312"/>
                  <a:pt x="249238" y="6350"/>
                  <a:pt x="438150" y="3175"/>
                </a:cubicBezTo>
                <a:cubicBezTo>
                  <a:pt x="627062" y="0"/>
                  <a:pt x="880268" y="201612"/>
                  <a:pt x="1133475" y="403225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22" name="Freihandform 21"/>
          <p:cNvSpPr/>
          <p:nvPr/>
        </p:nvSpPr>
        <p:spPr>
          <a:xfrm>
            <a:off x="6953250" y="3511550"/>
            <a:ext cx="1939925" cy="860425"/>
          </a:xfrm>
          <a:custGeom>
            <a:avLst/>
            <a:gdLst>
              <a:gd name="connsiteX0" fmla="*/ 1647825 w 1939925"/>
              <a:gd name="connsiteY0" fmla="*/ 3175 h 860425"/>
              <a:gd name="connsiteX1" fmla="*/ 1924050 w 1939925"/>
              <a:gd name="connsiteY1" fmla="*/ 127000 h 860425"/>
              <a:gd name="connsiteX2" fmla="*/ 1552575 w 1939925"/>
              <a:gd name="connsiteY2" fmla="*/ 765175 h 860425"/>
              <a:gd name="connsiteX3" fmla="*/ 0 w 1939925"/>
              <a:gd name="connsiteY3" fmla="*/ 698500 h 86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9925" h="860425">
                <a:moveTo>
                  <a:pt x="1647825" y="3175"/>
                </a:moveTo>
                <a:cubicBezTo>
                  <a:pt x="1793875" y="1587"/>
                  <a:pt x="1939925" y="0"/>
                  <a:pt x="1924050" y="127000"/>
                </a:cubicBezTo>
                <a:cubicBezTo>
                  <a:pt x="1908175" y="254000"/>
                  <a:pt x="1873250" y="669925"/>
                  <a:pt x="1552575" y="765175"/>
                </a:cubicBezTo>
                <a:cubicBezTo>
                  <a:pt x="1231900" y="860425"/>
                  <a:pt x="615950" y="779462"/>
                  <a:pt x="0" y="698500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82958" name="Textfeld 22"/>
          <p:cNvSpPr txBox="1">
            <a:spLocks noChangeArrowheads="1"/>
          </p:cNvSpPr>
          <p:nvPr/>
        </p:nvSpPr>
        <p:spPr bwMode="auto">
          <a:xfrm>
            <a:off x="7643813" y="2428875"/>
            <a:ext cx="7826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Kunde</a:t>
            </a:r>
          </a:p>
        </p:txBody>
      </p:sp>
      <p:graphicFrame>
        <p:nvGraphicFramePr>
          <p:cNvPr id="82948" name="Object 14"/>
          <p:cNvGraphicFramePr>
            <a:graphicFrameLocks noChangeAspect="1"/>
          </p:cNvGraphicFramePr>
          <p:nvPr/>
        </p:nvGraphicFramePr>
        <p:xfrm>
          <a:off x="857250" y="2428875"/>
          <a:ext cx="1428750" cy="2265363"/>
        </p:xfrm>
        <a:graphic>
          <a:graphicData uri="http://schemas.openxmlformats.org/presentationml/2006/ole">
            <p:oleObj spid="_x0000_s82948" name="Visio" r:id="rId5" imgW="1278047" imgH="2025823" progId="Visio.Drawing.11">
              <p:embed/>
            </p:oleObj>
          </a:graphicData>
        </a:graphic>
      </p:graphicFrame>
      <p:sp>
        <p:nvSpPr>
          <p:cNvPr id="25" name="Abgerundetes Rechteck 24"/>
          <p:cNvSpPr/>
          <p:nvPr/>
        </p:nvSpPr>
        <p:spPr>
          <a:xfrm>
            <a:off x="6929438" y="4357688"/>
            <a:ext cx="2000250" cy="8572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Anfrage: </a:t>
            </a:r>
          </a:p>
          <a:p>
            <a:pPr algn="ctr">
              <a:defRPr/>
            </a:pPr>
            <a:r>
              <a:rPr lang="de-DE" dirty="0"/>
              <a:t>Xyz.mp3</a:t>
            </a:r>
          </a:p>
        </p:txBody>
      </p:sp>
      <p:pic>
        <p:nvPicPr>
          <p:cNvPr id="26" name="Grafik 25" descr="Inbox-128x128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72375" y="4429125"/>
            <a:ext cx="7905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61" name="Bild 24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47800" y="36576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C 0.00382 -0.01458 0.00764 -0.02917 -0.00104 -0.03611 C -0.00972 -0.04305 -0.03576 -0.03889 -0.05208 -0.04167 C -0.0684 -0.04444 -0.06996 -0.04352 -0.09896 -0.05278 C -0.12795 -0.06204 -0.17517 -0.09005 -0.22604 -0.09722 C -0.27691 -0.1044 -0.36163 -0.08588 -0.40416 -0.09583 C -0.4467 -0.10579 -0.45712 -0.13657 -0.48125 -0.15694 C -0.50538 -0.17731 -0.53038 -0.21342 -0.54896 -0.21805 C -0.56753 -0.22268 -0.58333 -0.19537 -0.59271 -0.18472 C -0.60208 -0.17407 -0.60364 -0.16412 -0.60521 -0.15417 " pathEditMode="relative" ptsTypes="aaaaaaaaaA">
                                      <p:cBhvr>
                                        <p:cTn id="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>
          <a:xfrm>
            <a:off x="285750" y="2357438"/>
            <a:ext cx="2571750" cy="37861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83974" name="Titel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de-DE" smtClean="0"/>
              <a:t>Download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fld id="{A882DD47-16CF-493E-A004-B987973D1223}" type="slidenum">
              <a:rPr lang="de-DE" smtClean="0"/>
              <a:pPr>
                <a:defRPr/>
              </a:pPr>
              <a:t>58</a:t>
            </a:fld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6" name="Wolke 5"/>
          <p:cNvSpPr/>
          <p:nvPr/>
        </p:nvSpPr>
        <p:spPr>
          <a:xfrm>
            <a:off x="3071813" y="2357438"/>
            <a:ext cx="3929062" cy="321468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Internet</a:t>
            </a:r>
          </a:p>
        </p:txBody>
      </p:sp>
      <p:graphicFrame>
        <p:nvGraphicFramePr>
          <p:cNvPr id="83970" name="Object 10"/>
          <p:cNvGraphicFramePr>
            <a:graphicFrameLocks noChangeAspect="1"/>
          </p:cNvGraphicFramePr>
          <p:nvPr/>
        </p:nvGraphicFramePr>
        <p:xfrm>
          <a:off x="857250" y="4214813"/>
          <a:ext cx="1357313" cy="2112962"/>
        </p:xfrm>
        <a:graphic>
          <a:graphicData uri="http://schemas.openxmlformats.org/presentationml/2006/ole">
            <p:oleObj spid="_x0000_s83970" name="Visio" r:id="rId3" imgW="1493926" imgH="2325908" progId="Visio.Drawing.11">
              <p:embed/>
            </p:oleObj>
          </a:graphicData>
        </a:graphic>
      </p:graphicFrame>
      <p:graphicFrame>
        <p:nvGraphicFramePr>
          <p:cNvPr id="83971" name="Object 11"/>
          <p:cNvGraphicFramePr>
            <a:graphicFrameLocks noChangeAspect="1"/>
          </p:cNvGraphicFramePr>
          <p:nvPr/>
        </p:nvGraphicFramePr>
        <p:xfrm>
          <a:off x="7164388" y="2781300"/>
          <a:ext cx="1462087" cy="1727200"/>
        </p:xfrm>
        <a:graphic>
          <a:graphicData uri="http://schemas.openxmlformats.org/presentationml/2006/ole">
            <p:oleObj spid="_x0000_s83971" name="Visio" r:id="rId4" imgW="1461740" imgH="1727037" progId="Visio.Drawing.11">
              <p:embed/>
            </p:oleObj>
          </a:graphicData>
        </a:graphic>
      </p:graphicFrame>
      <p:sp>
        <p:nvSpPr>
          <p:cNvPr id="18" name="Gleichschenkliges Dreieck 17"/>
          <p:cNvSpPr/>
          <p:nvPr/>
        </p:nvSpPr>
        <p:spPr>
          <a:xfrm>
            <a:off x="285750" y="1643063"/>
            <a:ext cx="2571750" cy="71437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83978" name="Textfeld 18"/>
          <p:cNvSpPr txBox="1">
            <a:spLocks noChangeArrowheads="1"/>
          </p:cNvSpPr>
          <p:nvPr/>
        </p:nvSpPr>
        <p:spPr bwMode="auto">
          <a:xfrm>
            <a:off x="857250" y="1928813"/>
            <a:ext cx="1501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Unternehmen</a:t>
            </a:r>
          </a:p>
        </p:txBody>
      </p:sp>
      <p:sp>
        <p:nvSpPr>
          <p:cNvPr id="20" name="Freihandform 19"/>
          <p:cNvSpPr/>
          <p:nvPr/>
        </p:nvSpPr>
        <p:spPr>
          <a:xfrm>
            <a:off x="2151063" y="3365500"/>
            <a:ext cx="695325" cy="1901825"/>
          </a:xfrm>
          <a:custGeom>
            <a:avLst/>
            <a:gdLst>
              <a:gd name="connsiteX0" fmla="*/ 96838 w 695326"/>
              <a:gd name="connsiteY0" fmla="*/ 177800 h 1901825"/>
              <a:gd name="connsiteX1" fmla="*/ 630238 w 695326"/>
              <a:gd name="connsiteY1" fmla="*/ 177800 h 1901825"/>
              <a:gd name="connsiteX2" fmla="*/ 487363 w 695326"/>
              <a:gd name="connsiteY2" fmla="*/ 1244600 h 1901825"/>
              <a:gd name="connsiteX3" fmla="*/ 20638 w 695326"/>
              <a:gd name="connsiteY3" fmla="*/ 1901825 h 190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6" h="1901825">
                <a:moveTo>
                  <a:pt x="96838" y="177800"/>
                </a:moveTo>
                <a:cubicBezTo>
                  <a:pt x="330994" y="88900"/>
                  <a:pt x="565151" y="0"/>
                  <a:pt x="630238" y="177800"/>
                </a:cubicBezTo>
                <a:cubicBezTo>
                  <a:pt x="695326" y="355600"/>
                  <a:pt x="588963" y="957263"/>
                  <a:pt x="487363" y="1244600"/>
                </a:cubicBezTo>
                <a:cubicBezTo>
                  <a:pt x="385763" y="1531937"/>
                  <a:pt x="0" y="1793875"/>
                  <a:pt x="20638" y="1901825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21" name="Freihandform 20"/>
          <p:cNvSpPr/>
          <p:nvPr/>
        </p:nvSpPr>
        <p:spPr>
          <a:xfrm>
            <a:off x="2247900" y="3035300"/>
            <a:ext cx="1133475" cy="422275"/>
          </a:xfrm>
          <a:custGeom>
            <a:avLst/>
            <a:gdLst>
              <a:gd name="connsiteX0" fmla="*/ 0 w 1133475"/>
              <a:gd name="connsiteY0" fmla="*/ 422275 h 422275"/>
              <a:gd name="connsiteX1" fmla="*/ 438150 w 1133475"/>
              <a:gd name="connsiteY1" fmla="*/ 3175 h 422275"/>
              <a:gd name="connsiteX2" fmla="*/ 1133475 w 1133475"/>
              <a:gd name="connsiteY2" fmla="*/ 40322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3475" h="422275">
                <a:moveTo>
                  <a:pt x="0" y="422275"/>
                </a:moveTo>
                <a:cubicBezTo>
                  <a:pt x="124619" y="214312"/>
                  <a:pt x="249238" y="6350"/>
                  <a:pt x="438150" y="3175"/>
                </a:cubicBezTo>
                <a:cubicBezTo>
                  <a:pt x="627062" y="0"/>
                  <a:pt x="880268" y="201612"/>
                  <a:pt x="1133475" y="403225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22" name="Freihandform 21"/>
          <p:cNvSpPr/>
          <p:nvPr/>
        </p:nvSpPr>
        <p:spPr>
          <a:xfrm>
            <a:off x="6953250" y="3511550"/>
            <a:ext cx="1939925" cy="860425"/>
          </a:xfrm>
          <a:custGeom>
            <a:avLst/>
            <a:gdLst>
              <a:gd name="connsiteX0" fmla="*/ 1647825 w 1939925"/>
              <a:gd name="connsiteY0" fmla="*/ 3175 h 860425"/>
              <a:gd name="connsiteX1" fmla="*/ 1924050 w 1939925"/>
              <a:gd name="connsiteY1" fmla="*/ 127000 h 860425"/>
              <a:gd name="connsiteX2" fmla="*/ 1552575 w 1939925"/>
              <a:gd name="connsiteY2" fmla="*/ 765175 h 860425"/>
              <a:gd name="connsiteX3" fmla="*/ 0 w 1939925"/>
              <a:gd name="connsiteY3" fmla="*/ 698500 h 86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9925" h="860425">
                <a:moveTo>
                  <a:pt x="1647825" y="3175"/>
                </a:moveTo>
                <a:cubicBezTo>
                  <a:pt x="1793875" y="1587"/>
                  <a:pt x="1939925" y="0"/>
                  <a:pt x="1924050" y="127000"/>
                </a:cubicBezTo>
                <a:cubicBezTo>
                  <a:pt x="1908175" y="254000"/>
                  <a:pt x="1873250" y="669925"/>
                  <a:pt x="1552575" y="765175"/>
                </a:cubicBezTo>
                <a:cubicBezTo>
                  <a:pt x="1231900" y="860425"/>
                  <a:pt x="615950" y="779462"/>
                  <a:pt x="0" y="698500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83982" name="Textfeld 22"/>
          <p:cNvSpPr txBox="1">
            <a:spLocks noChangeArrowheads="1"/>
          </p:cNvSpPr>
          <p:nvPr/>
        </p:nvSpPr>
        <p:spPr bwMode="auto">
          <a:xfrm>
            <a:off x="7643813" y="2428875"/>
            <a:ext cx="7826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Kunde</a:t>
            </a:r>
          </a:p>
        </p:txBody>
      </p:sp>
      <p:graphicFrame>
        <p:nvGraphicFramePr>
          <p:cNvPr id="83972" name="Object 14"/>
          <p:cNvGraphicFramePr>
            <a:graphicFrameLocks noChangeAspect="1"/>
          </p:cNvGraphicFramePr>
          <p:nvPr/>
        </p:nvGraphicFramePr>
        <p:xfrm>
          <a:off x="857250" y="2428875"/>
          <a:ext cx="1428750" cy="2265363"/>
        </p:xfrm>
        <a:graphic>
          <a:graphicData uri="http://schemas.openxmlformats.org/presentationml/2006/ole">
            <p:oleObj spid="_x0000_s83972" name="Visio" r:id="rId5" imgW="1278047" imgH="2025823" progId="Visio.Drawing.11">
              <p:embed/>
            </p:oleObj>
          </a:graphicData>
        </a:graphic>
      </p:graphicFrame>
      <p:pic>
        <p:nvPicPr>
          <p:cNvPr id="24" name="Grafik 23" descr="Inbox-128x128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4563" y="3214688"/>
            <a:ext cx="7905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Abgerundetes Rechteck 24"/>
          <p:cNvSpPr/>
          <p:nvPr/>
        </p:nvSpPr>
        <p:spPr>
          <a:xfrm>
            <a:off x="1571625" y="3071813"/>
            <a:ext cx="2000250" cy="8572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Xyz.mp3</a:t>
            </a:r>
          </a:p>
        </p:txBody>
      </p:sp>
      <p:pic>
        <p:nvPicPr>
          <p:cNvPr id="83985" name="Bild 24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47800" y="36576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5.55556E-6 C 0.00382 -0.00926 0.00781 -0.01829 0.01771 -0.01389 C 0.0276 -0.0095 0.04028 0.01874 0.05938 0.02638 C 0.07847 0.03402 0.11024 0.04212 0.13229 0.03194 C 0.15434 0.02175 0.15556 -0.04931 0.19167 -0.03473 C 0.22778 -0.02014 0.30747 0.09166 0.34896 0.11944 C 0.39045 0.14722 0.40208 0.12708 0.44063 0.13194 C 0.47917 0.1368 0.54809 0.15023 0.58021 0.14861 C 0.61233 0.14699 0.62222 0.13402 0.63333 0.12222 C 0.64444 0.11041 0.64375 0.09143 0.64688 0.07777 C 0.65 0.06411 0.6559 0.04791 0.65208 0.04027 C 0.64826 0.03263 0.62865 0.03263 0.62396 0.03194 " pathEditMode="relative" ptsTypes="aaaaaaaaaaaA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smtClean="0"/>
              <a:t>Vielen Dank für Ihre Aufmerksamkeit</a:t>
            </a:r>
            <a:endParaRPr lang="de-DE" smtClean="0"/>
          </a:p>
        </p:txBody>
      </p:sp>
      <p:sp>
        <p:nvSpPr>
          <p:cNvPr id="108547" name="Foliennummernplatzhalt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fld id="{4E7EC653-1082-4193-A3A2-9FE4E79D4BDD}" type="slidenum">
              <a:rPr lang="en-US" smtClean="0">
                <a:latin typeface="Arial" charset="0"/>
                <a:cs typeface="Arial" charset="0"/>
              </a:rPr>
              <a:pPr/>
              <a:t>59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Organisation</a:t>
            </a:r>
          </a:p>
        </p:txBody>
      </p:sp>
      <p:sp>
        <p:nvSpPr>
          <p:cNvPr id="23554" name="Inhaltsplatzhalter 6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3886200" cy="4572000"/>
          </a:xfrm>
        </p:spPr>
        <p:txBody>
          <a:bodyPr/>
          <a:lstStyle/>
          <a:p>
            <a:r>
              <a:rPr lang="de-DE" sz="1400" b="1" smtClean="0"/>
              <a:t>Gestalterische Perspektive</a:t>
            </a:r>
          </a:p>
          <a:p>
            <a:pPr lvl="1"/>
            <a:r>
              <a:rPr lang="de-DE" sz="1400" b="1" smtClean="0"/>
              <a:t>Das Unternehmen </a:t>
            </a:r>
            <a:r>
              <a:rPr lang="de-DE" sz="1400" b="1" i="1" smtClean="0"/>
              <a:t>wird organisiert</a:t>
            </a:r>
          </a:p>
          <a:p>
            <a:pPr lvl="1"/>
            <a:r>
              <a:rPr lang="de-DE" sz="1400" smtClean="0"/>
              <a:t>Tätigkeit des Gestaltens steht dabei im Vordergrund.</a:t>
            </a:r>
          </a:p>
          <a:p>
            <a:r>
              <a:rPr lang="de-DE" sz="1400" b="1" smtClean="0"/>
              <a:t>Struktur orientierte Perspektive</a:t>
            </a:r>
          </a:p>
          <a:p>
            <a:pPr lvl="1"/>
            <a:r>
              <a:rPr lang="de-DE" sz="1400" b="1" smtClean="0"/>
              <a:t>Das Unternehmen </a:t>
            </a:r>
            <a:r>
              <a:rPr lang="de-DE" sz="1400" b="1" i="1" smtClean="0"/>
              <a:t>hat eine (bewusst </a:t>
            </a:r>
            <a:r>
              <a:rPr lang="de-DE" sz="1400" b="1" smtClean="0"/>
              <a:t>geschaffene) Organisation (Aufbau- und Ablauforganisation)</a:t>
            </a:r>
          </a:p>
          <a:p>
            <a:pPr lvl="1"/>
            <a:r>
              <a:rPr lang="de-DE" sz="1400" smtClean="0"/>
              <a:t>Organisation besitzt eine Ordnungsfunktion und dient als Instrument zum Erreichen der Unternehmensziele.</a:t>
            </a:r>
          </a:p>
          <a:p>
            <a:r>
              <a:rPr lang="de-DE" sz="1400" b="1" smtClean="0"/>
              <a:t>Verhaltensorientierte Perspektive</a:t>
            </a:r>
          </a:p>
          <a:p>
            <a:pPr lvl="1"/>
            <a:r>
              <a:rPr lang="de-DE" sz="1400" b="1" smtClean="0"/>
              <a:t>Das Unternehmen </a:t>
            </a:r>
            <a:r>
              <a:rPr lang="de-DE" sz="1400" b="1" i="1" smtClean="0"/>
              <a:t>ist eine Organisation.</a:t>
            </a:r>
          </a:p>
          <a:p>
            <a:pPr lvl="1"/>
            <a:r>
              <a:rPr lang="de-DE" sz="1400" smtClean="0"/>
              <a:t>Organisation ist ein Geflecht von Handlungen, Ressourcen und Motivationen, die sich im Laufe der Zeit herausgebildet haben.</a:t>
            </a:r>
          </a:p>
          <a:p>
            <a:pPr>
              <a:buFont typeface="Wingdings" pitchFamily="2" charset="2"/>
              <a:buNone/>
            </a:pPr>
            <a:r>
              <a:rPr lang="de-DE" sz="1200" smtClean="0"/>
              <a:t>(siehe auch: Rolf, 1998, 67ff; Schoder et al. 2010, 82 ff.)</a:t>
            </a:r>
          </a:p>
        </p:txBody>
      </p:sp>
      <p:sp>
        <p:nvSpPr>
          <p:cNvPr id="23555" name="Inhaltsplatzhalter 7"/>
          <p:cNvSpPr>
            <a:spLocks noGrp="1"/>
          </p:cNvSpPr>
          <p:nvPr>
            <p:ph sz="quarter" idx="2"/>
          </p:nvPr>
        </p:nvSpPr>
        <p:spPr>
          <a:xfrm>
            <a:off x="4845050" y="3500438"/>
            <a:ext cx="3886200" cy="2660650"/>
          </a:xfrm>
        </p:spPr>
        <p:txBody>
          <a:bodyPr/>
          <a:lstStyle/>
          <a:p>
            <a:r>
              <a:rPr lang="de-DE" sz="1400" smtClean="0"/>
              <a:t>Neben den </a:t>
            </a:r>
            <a:r>
              <a:rPr lang="de-DE" sz="1400" b="1" smtClean="0"/>
              <a:t>formalen Strukturen (z.B. Berichtswege, Stellenbeschreibung) einer Organisation bilden </a:t>
            </a:r>
            <a:r>
              <a:rPr lang="de-DE" sz="1400" smtClean="0"/>
              <a:t>sich in der betrieblichen Praxis auch </a:t>
            </a:r>
            <a:r>
              <a:rPr lang="de-DE" sz="1400" b="1" smtClean="0"/>
              <a:t>informale Strukturen heraus.</a:t>
            </a:r>
          </a:p>
          <a:p>
            <a:r>
              <a:rPr lang="de-DE" sz="1400" smtClean="0"/>
              <a:t>Diese existieren neben (komplementär) und/oder ersetzen (substituierend) formale Regelungen.</a:t>
            </a:r>
          </a:p>
          <a:p>
            <a:r>
              <a:rPr lang="de-DE" sz="1400" smtClean="0"/>
              <a:t>Ursachen: </a:t>
            </a:r>
            <a:r>
              <a:rPr lang="de-DE" sz="1400" b="1" smtClean="0"/>
              <a:t>Situiertheit menschlichen Handelns</a:t>
            </a:r>
            <a:r>
              <a:rPr lang="de-DE" sz="1400" smtClean="0"/>
              <a:t>, bei der formale Regelungen als Ressourcen der vorhandenen Aufgaben dienen.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fld id="{7CFDB710-1190-4699-A5A2-4ACD1FF8951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2355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1028700"/>
            <a:ext cx="2520950" cy="1679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55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5250" y="1898650"/>
            <a:ext cx="2297113" cy="1530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Aufbauorganisation </a:t>
            </a:r>
            <a:r>
              <a:rPr lang="de-DE" sz="2000" smtClean="0"/>
              <a:t>(Kosiol, 1973 nach Rolf, 1998)</a:t>
            </a:r>
            <a:endParaRPr lang="de-DE" smtClean="0"/>
          </a:p>
        </p:txBody>
      </p:sp>
      <p:sp>
        <p:nvSpPr>
          <p:cNvPr id="24578" name="Inhaltsplatzhalter 2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3886200" cy="4572000"/>
          </a:xfrm>
        </p:spPr>
        <p:txBody>
          <a:bodyPr/>
          <a:lstStyle/>
          <a:p>
            <a:r>
              <a:rPr lang="de-DE" sz="2000" i="1" smtClean="0"/>
              <a:t>Die </a:t>
            </a:r>
            <a:r>
              <a:rPr lang="de-DE" sz="2000" smtClean="0"/>
              <a:t>Aufbauorganisation</a:t>
            </a:r>
            <a:r>
              <a:rPr lang="de-DE" sz="2000" i="1" smtClean="0"/>
              <a:t> </a:t>
            </a:r>
            <a:r>
              <a:rPr lang="de-DE" sz="2000" smtClean="0"/>
              <a:t>stellt die</a:t>
            </a:r>
            <a:r>
              <a:rPr lang="de-DE" sz="2000" i="1" smtClean="0"/>
              <a:t> Struktur von Unternehmen </a:t>
            </a:r>
            <a:r>
              <a:rPr lang="de-DE" sz="2000" smtClean="0"/>
              <a:t>dar </a:t>
            </a:r>
          </a:p>
          <a:p>
            <a:pPr lvl="1"/>
            <a:r>
              <a:rPr lang="de-DE" sz="2000" smtClean="0"/>
              <a:t>Gliederung des Unternehmens in aufgabenteilige Einheiten </a:t>
            </a:r>
          </a:p>
          <a:p>
            <a:pPr lvl="1"/>
            <a:r>
              <a:rPr lang="de-DE" sz="2000" smtClean="0"/>
              <a:t>Regelt deren Koordination untereinander</a:t>
            </a:r>
          </a:p>
          <a:p>
            <a:r>
              <a:rPr lang="de-DE" sz="2000" smtClean="0"/>
              <a:t>Analyse-Synthese Konzept</a:t>
            </a:r>
          </a:p>
          <a:p>
            <a:pPr lvl="1"/>
            <a:r>
              <a:rPr lang="de-DE" sz="2000" smtClean="0"/>
              <a:t>Zerlegung in atomare Teilaufgaben</a:t>
            </a:r>
          </a:p>
          <a:p>
            <a:pPr lvl="2"/>
            <a:r>
              <a:rPr lang="de-DE" sz="1700" smtClean="0"/>
              <a:t>Verrichtungsprinzip</a:t>
            </a:r>
          </a:p>
          <a:p>
            <a:pPr lvl="2"/>
            <a:r>
              <a:rPr lang="de-DE" sz="1700" smtClean="0"/>
              <a:t>Objektprinzip</a:t>
            </a:r>
          </a:p>
          <a:p>
            <a:pPr lvl="1"/>
            <a:r>
              <a:rPr lang="de-DE" sz="2000" smtClean="0"/>
              <a:t>Zusammenpacken von Stellen</a:t>
            </a:r>
          </a:p>
          <a:p>
            <a:pPr lvl="1">
              <a:buFont typeface="Wingdings 2" pitchFamily="18" charset="2"/>
              <a:buNone/>
            </a:pPr>
            <a:r>
              <a:rPr lang="de-DE" sz="2100" smtClean="0"/>
              <a:t> 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fld id="{E4CE7FE3-3F8E-4FBD-8FB4-34B78645705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1052513"/>
            <a:ext cx="3960813" cy="17954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3213100"/>
            <a:ext cx="3943350" cy="1152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582" name="Textfeld 7"/>
          <p:cNvSpPr txBox="1">
            <a:spLocks noChangeArrowheads="1"/>
          </p:cNvSpPr>
          <p:nvPr/>
        </p:nvSpPr>
        <p:spPr bwMode="auto">
          <a:xfrm>
            <a:off x="4859338" y="5876925"/>
            <a:ext cx="42132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 sz="1200" b="1">
                <a:solidFill>
                  <a:srgbClr val="476D9B"/>
                </a:solidFill>
              </a:rPr>
              <a:t>Beispiel für eine Objektorganisation</a:t>
            </a:r>
            <a:endParaRPr lang="de-DE" b="1">
              <a:solidFill>
                <a:srgbClr val="476D9B"/>
              </a:solidFill>
            </a:endParaRPr>
          </a:p>
        </p:txBody>
      </p:sp>
      <p:sp>
        <p:nvSpPr>
          <p:cNvPr id="24583" name="Textfeld 8"/>
          <p:cNvSpPr txBox="1">
            <a:spLocks noChangeArrowheads="1"/>
          </p:cNvSpPr>
          <p:nvPr/>
        </p:nvSpPr>
        <p:spPr bwMode="auto">
          <a:xfrm>
            <a:off x="4824413" y="2852738"/>
            <a:ext cx="3995737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 sz="1200" b="1">
                <a:solidFill>
                  <a:srgbClr val="476D9B"/>
                </a:solidFill>
              </a:rPr>
              <a:t>Prinzip des Analyse-Synthese Konzepts</a:t>
            </a:r>
            <a:endParaRPr lang="de-DE" b="1">
              <a:solidFill>
                <a:srgbClr val="476D9B"/>
              </a:solidFill>
            </a:endParaRPr>
          </a:p>
        </p:txBody>
      </p:sp>
      <p:sp>
        <p:nvSpPr>
          <p:cNvPr id="24584" name="Textfeld 9"/>
          <p:cNvSpPr txBox="1">
            <a:spLocks noChangeArrowheads="1"/>
          </p:cNvSpPr>
          <p:nvPr/>
        </p:nvSpPr>
        <p:spPr bwMode="auto">
          <a:xfrm>
            <a:off x="4787900" y="4365625"/>
            <a:ext cx="3960813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 sz="1200" b="1">
                <a:solidFill>
                  <a:srgbClr val="476D9B"/>
                </a:solidFill>
              </a:rPr>
              <a:t>Beispiel für eine Verrichtungsorganisation</a:t>
            </a:r>
            <a:endParaRPr lang="de-DE" b="1">
              <a:solidFill>
                <a:srgbClr val="476D9B"/>
              </a:solidFill>
            </a:endParaRPr>
          </a:p>
        </p:txBody>
      </p:sp>
      <p:pic>
        <p:nvPicPr>
          <p:cNvPr id="2458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4687888"/>
            <a:ext cx="3960813" cy="1189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Titel 9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de-DE" smtClean="0"/>
              <a:t>Beispiel: </a:t>
            </a:r>
            <a:r>
              <a:rPr lang="de-AT" smtClean="0"/>
              <a:t>Stab-Linien-Organisation</a:t>
            </a:r>
            <a:endParaRPr lang="de-DE" smtClean="0"/>
          </a:p>
        </p:txBody>
      </p:sp>
      <p:graphicFrame>
        <p:nvGraphicFramePr>
          <p:cNvPr id="1026" name="Organization Chart 2"/>
          <p:cNvGraphicFramePr>
            <a:graphicFrameLocks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de-AT" smtClean="0"/>
              <a:t>Beispiel: Matrixorganisation</a:t>
            </a:r>
          </a:p>
        </p:txBody>
      </p:sp>
      <p:graphicFrame>
        <p:nvGraphicFramePr>
          <p:cNvPr id="2050" name="Organization Chart 2"/>
          <p:cNvGraphicFramePr>
            <a:graphicFrameLocks/>
          </p:cNvGraphicFramePr>
          <p:nvPr>
            <p:ph sz="quarter" idx="1"/>
          </p:nvPr>
        </p:nvGraphicFramePr>
        <p:xfrm>
          <a:off x="2987675" y="1628775"/>
          <a:ext cx="5184775" cy="2663825"/>
        </p:xfrm>
        <a:graphic>
          <a:graphicData uri="http://schemas.openxmlformats.org/drawingml/2006/compatibility">
            <com:legacyDrawing xmlns:com="http://schemas.openxmlformats.org/drawingml/2006/compatibility" spid="_x0000_s2050"/>
          </a:graphicData>
        </a:graphic>
      </p:graphicFrame>
      <p:sp>
        <p:nvSpPr>
          <p:cNvPr id="2060" name="Rectangle 39"/>
          <p:cNvSpPr>
            <a:spLocks noChangeArrowheads="1"/>
          </p:cNvSpPr>
          <p:nvPr/>
        </p:nvSpPr>
        <p:spPr bwMode="auto">
          <a:xfrm>
            <a:off x="827088" y="4652963"/>
            <a:ext cx="1584325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de-AT">
                <a:solidFill>
                  <a:schemeClr val="tx1"/>
                </a:solidFill>
                <a:latin typeface="Arial" charset="0"/>
              </a:rPr>
              <a:t>Projekt A</a:t>
            </a:r>
            <a:endParaRPr lang="de-DE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061" name="Rectangle 40"/>
          <p:cNvSpPr>
            <a:spLocks noChangeArrowheads="1"/>
          </p:cNvSpPr>
          <p:nvPr/>
        </p:nvSpPr>
        <p:spPr bwMode="auto">
          <a:xfrm>
            <a:off x="827088" y="5445125"/>
            <a:ext cx="1584325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de-AT">
                <a:solidFill>
                  <a:schemeClr val="tx1"/>
                </a:solidFill>
                <a:latin typeface="Arial" charset="0"/>
              </a:rPr>
              <a:t>Projekt B</a:t>
            </a:r>
            <a:endParaRPr lang="de-DE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062" name="Line 41"/>
          <p:cNvSpPr>
            <a:spLocks noChangeShapeType="1"/>
          </p:cNvSpPr>
          <p:nvPr/>
        </p:nvSpPr>
        <p:spPr bwMode="auto">
          <a:xfrm>
            <a:off x="2411413" y="4941888"/>
            <a:ext cx="511175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de-DE"/>
          </a:p>
        </p:txBody>
      </p:sp>
      <p:sp>
        <p:nvSpPr>
          <p:cNvPr id="2063" name="Line 42"/>
          <p:cNvSpPr>
            <a:spLocks noChangeShapeType="1"/>
          </p:cNvSpPr>
          <p:nvPr/>
        </p:nvSpPr>
        <p:spPr bwMode="auto">
          <a:xfrm>
            <a:off x="2411413" y="5734050"/>
            <a:ext cx="511175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de-DE"/>
          </a:p>
        </p:txBody>
      </p:sp>
      <p:sp>
        <p:nvSpPr>
          <p:cNvPr id="2064" name="Line 50"/>
          <p:cNvSpPr>
            <a:spLocks noChangeShapeType="1"/>
          </p:cNvSpPr>
          <p:nvPr/>
        </p:nvSpPr>
        <p:spPr bwMode="auto">
          <a:xfrm flipH="1">
            <a:off x="3778250" y="4292600"/>
            <a:ext cx="0" cy="14414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de-DE"/>
          </a:p>
        </p:txBody>
      </p:sp>
      <p:sp>
        <p:nvSpPr>
          <p:cNvPr id="2065" name="Oval 46"/>
          <p:cNvSpPr>
            <a:spLocks noChangeArrowheads="1"/>
          </p:cNvSpPr>
          <p:nvPr/>
        </p:nvSpPr>
        <p:spPr bwMode="auto">
          <a:xfrm>
            <a:off x="3706813" y="5661025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/>
          </a:p>
        </p:txBody>
      </p:sp>
      <p:sp>
        <p:nvSpPr>
          <p:cNvPr id="2066" name="Oval 43"/>
          <p:cNvSpPr>
            <a:spLocks noChangeArrowheads="1"/>
          </p:cNvSpPr>
          <p:nvPr/>
        </p:nvSpPr>
        <p:spPr bwMode="auto">
          <a:xfrm>
            <a:off x="3706813" y="4868863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/>
          </a:p>
        </p:txBody>
      </p:sp>
      <p:sp>
        <p:nvSpPr>
          <p:cNvPr id="2067" name="Line 51"/>
          <p:cNvSpPr>
            <a:spLocks noChangeShapeType="1"/>
          </p:cNvSpPr>
          <p:nvPr/>
        </p:nvSpPr>
        <p:spPr bwMode="auto">
          <a:xfrm>
            <a:off x="5651500" y="4292600"/>
            <a:ext cx="0" cy="14414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de-DE"/>
          </a:p>
        </p:txBody>
      </p:sp>
      <p:sp>
        <p:nvSpPr>
          <p:cNvPr id="2068" name="Oval 44"/>
          <p:cNvSpPr>
            <a:spLocks noChangeArrowheads="1"/>
          </p:cNvSpPr>
          <p:nvPr/>
        </p:nvSpPr>
        <p:spPr bwMode="auto">
          <a:xfrm>
            <a:off x="5578475" y="4868863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/>
          </a:p>
        </p:txBody>
      </p:sp>
      <p:sp>
        <p:nvSpPr>
          <p:cNvPr id="2069" name="Oval 47"/>
          <p:cNvSpPr>
            <a:spLocks noChangeArrowheads="1"/>
          </p:cNvSpPr>
          <p:nvPr/>
        </p:nvSpPr>
        <p:spPr bwMode="auto">
          <a:xfrm>
            <a:off x="5578475" y="5661025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/>
          </a:p>
        </p:txBody>
      </p:sp>
      <p:sp>
        <p:nvSpPr>
          <p:cNvPr id="2070" name="Line 52"/>
          <p:cNvSpPr>
            <a:spLocks noChangeShapeType="1"/>
          </p:cNvSpPr>
          <p:nvPr/>
        </p:nvSpPr>
        <p:spPr bwMode="auto">
          <a:xfrm>
            <a:off x="7523163" y="4292600"/>
            <a:ext cx="0" cy="14414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de-DE"/>
          </a:p>
        </p:txBody>
      </p:sp>
      <p:sp>
        <p:nvSpPr>
          <p:cNvPr id="2071" name="Oval 45"/>
          <p:cNvSpPr>
            <a:spLocks noChangeArrowheads="1"/>
          </p:cNvSpPr>
          <p:nvPr/>
        </p:nvSpPr>
        <p:spPr bwMode="auto">
          <a:xfrm>
            <a:off x="7451725" y="4868863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/>
          </a:p>
        </p:txBody>
      </p:sp>
      <p:sp>
        <p:nvSpPr>
          <p:cNvPr id="2072" name="Oval 48"/>
          <p:cNvSpPr>
            <a:spLocks noChangeArrowheads="1"/>
          </p:cNvSpPr>
          <p:nvPr/>
        </p:nvSpPr>
        <p:spPr bwMode="auto">
          <a:xfrm>
            <a:off x="7451725" y="5661025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lathea">
  <a:themeElements>
    <a:clrScheme name="HCILog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395BF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FF330B"/>
      </a:hlink>
      <a:folHlink>
        <a:srgbClr val="3B435B"/>
      </a:folHlink>
    </a:clrScheme>
    <a:fontScheme name="Galathea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alathe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HCILogo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395BF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FF330B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0</TotalTime>
  <Words>1894</Words>
  <Application>Microsoft Office PowerPoint</Application>
  <PresentationFormat>Bildschirmpräsentation (4:3)</PresentationFormat>
  <Paragraphs>545</Paragraphs>
  <Slides>59</Slides>
  <Notes>6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59</vt:i4>
      </vt:variant>
    </vt:vector>
  </HeadingPairs>
  <TitlesOfParts>
    <vt:vector size="69" baseType="lpstr">
      <vt:lpstr>Times New Roman</vt:lpstr>
      <vt:lpstr>Arial</vt:lpstr>
      <vt:lpstr>Tw Cen MT</vt:lpstr>
      <vt:lpstr>Wingdings</vt:lpstr>
      <vt:lpstr>Wingdings 2</vt:lpstr>
      <vt:lpstr>Monotype Sorts</vt:lpstr>
      <vt:lpstr>Verdana</vt:lpstr>
      <vt:lpstr>Galathea</vt:lpstr>
      <vt:lpstr>CorelDRAW</vt:lpstr>
      <vt:lpstr>Visio</vt:lpstr>
      <vt:lpstr>Winfo I: Anwendungssysteme</vt:lpstr>
      <vt:lpstr>Leitfragen</vt:lpstr>
      <vt:lpstr>Ideen?</vt:lpstr>
      <vt:lpstr>Agenda</vt:lpstr>
      <vt:lpstr>Organisations- theoretischer Ansatz</vt:lpstr>
      <vt:lpstr>Organisation</vt:lpstr>
      <vt:lpstr>Aufbauorganisation (Kosiol, 1973 nach Rolf, 1998)</vt:lpstr>
      <vt:lpstr>Beispiel: Stab-Linien-Organisation</vt:lpstr>
      <vt:lpstr>Beispiel: Matrixorganisation</vt:lpstr>
      <vt:lpstr>Tätigkeitsgruppen / -merkmale*</vt:lpstr>
      <vt:lpstr>Unterteilung nach Bereichen und Management-Ebenen</vt:lpstr>
      <vt:lpstr>Ablauforganisation</vt:lpstr>
      <vt:lpstr>Ablauforganisation</vt:lpstr>
      <vt:lpstr>Zusammenhang Aufgaben und Ablauforganisation</vt:lpstr>
      <vt:lpstr>Prozessorientierte Organisation</vt:lpstr>
      <vt:lpstr>Entwicklung  prozessorientierter Ansätze </vt:lpstr>
      <vt:lpstr>Organisationsübergreifende Wertschöpfungskette</vt:lpstr>
      <vt:lpstr>Unternehmung als Teil der Wertschöpfung</vt:lpstr>
      <vt:lpstr>Klassifikation von Anwendungssystemen</vt:lpstr>
      <vt:lpstr>Kategorien nach Mertens et al.</vt:lpstr>
      <vt:lpstr>Kategorien nach Mertens et al.</vt:lpstr>
      <vt:lpstr>Kategorien nach Stahlknecht &amp; Hasenkamp</vt:lpstr>
      <vt:lpstr>Beispiel: operative Systeme</vt:lpstr>
      <vt:lpstr>Beispiel: Führungssysteme </vt:lpstr>
      <vt:lpstr>Kategorien nach Schoder et al.</vt:lpstr>
      <vt:lpstr>Operative Systeme</vt:lpstr>
      <vt:lpstr>Operative Systeme</vt:lpstr>
      <vt:lpstr>Management Information System (MIS)</vt:lpstr>
      <vt:lpstr>Management Information System (MIS)</vt:lpstr>
      <vt:lpstr>Folie 30</vt:lpstr>
      <vt:lpstr>Beispiel eines durch Informationsverdichtung erzeugten Berichts</vt:lpstr>
      <vt:lpstr>Entscheidungsunterstützungssysteme (EUS bzw. DSS)</vt:lpstr>
      <vt:lpstr> Entscheidungsunterstützungssysteme (EUS bzw. DSS) </vt:lpstr>
      <vt:lpstr>Beispiel</vt:lpstr>
      <vt:lpstr>Unterstützungssysteme für die Führungsebene (ESS bzw. FUS)</vt:lpstr>
      <vt:lpstr>ESS bzw. FUS</vt:lpstr>
      <vt:lpstr>Abhängigkeiten zwischen den Anwendungsklassen</vt:lpstr>
      <vt:lpstr>Anwendungssysteme aus funktionaler Sicht</vt:lpstr>
      <vt:lpstr>Bereichsübergreifende Systeme</vt:lpstr>
      <vt:lpstr>Vertikale Integration: SCM Systeme</vt:lpstr>
      <vt:lpstr>Costumer Relationship Mangement (CRM) Systeme</vt:lpstr>
      <vt:lpstr>Folie 42</vt:lpstr>
      <vt:lpstr>Individual versus Standard</vt:lpstr>
      <vt:lpstr>Betriebliche Standardsoftware</vt:lpstr>
      <vt:lpstr>Individualsoftware</vt:lpstr>
      <vt:lpstr>Trend zu Massen-individueller Standardsoftware</vt:lpstr>
      <vt:lpstr>Von der Anwendung zur Technik</vt:lpstr>
      <vt:lpstr>Online Musikdienst</vt:lpstr>
      <vt:lpstr>Kunde fordert Website an</vt:lpstr>
      <vt:lpstr>Anforderung des Kataloges vom Datenbankserver</vt:lpstr>
      <vt:lpstr>Anforderung des Kataloges vom Datenbankserver</vt:lpstr>
      <vt:lpstr>Website wird erzeugt und gesendet</vt:lpstr>
      <vt:lpstr>Auswahl der Lieder</vt:lpstr>
      <vt:lpstr>Auswahl der Lieder</vt:lpstr>
      <vt:lpstr>Bezahlung per Kreditkarte</vt:lpstr>
      <vt:lpstr>Bereitstellung der Lieder</vt:lpstr>
      <vt:lpstr>Downlaod</vt:lpstr>
      <vt:lpstr>Download</vt:lpstr>
      <vt:lpstr>Vielen Dank für Ihre Aufmerksamkeit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Wirtschaftsinformatik I</dc:title>
  <dc:creator>Gunnar Stevens</dc:creator>
  <cp:lastModifiedBy>Gunnar Stevens</cp:lastModifiedBy>
  <cp:revision>202</cp:revision>
  <dcterms:modified xsi:type="dcterms:W3CDTF">2010-10-28T11:55:04Z</dcterms:modified>
</cp:coreProperties>
</file>